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8" r:id="rId3"/>
  </p:sldMasterIdLst>
  <p:notesMasterIdLst>
    <p:notesMasterId r:id="rId34"/>
  </p:notesMasterIdLst>
  <p:sldIdLst>
    <p:sldId id="285" r:id="rId4"/>
    <p:sldId id="330" r:id="rId5"/>
    <p:sldId id="355" r:id="rId6"/>
    <p:sldId id="331" r:id="rId7"/>
    <p:sldId id="333" r:id="rId8"/>
    <p:sldId id="302" r:id="rId9"/>
    <p:sldId id="332" r:id="rId10"/>
    <p:sldId id="301" r:id="rId11"/>
    <p:sldId id="308" r:id="rId12"/>
    <p:sldId id="313" r:id="rId13"/>
    <p:sldId id="314" r:id="rId14"/>
    <p:sldId id="306" r:id="rId15"/>
    <p:sldId id="311" r:id="rId16"/>
    <p:sldId id="307" r:id="rId17"/>
    <p:sldId id="335" r:id="rId18"/>
    <p:sldId id="336" r:id="rId19"/>
    <p:sldId id="312" r:id="rId20"/>
    <p:sldId id="325" r:id="rId21"/>
    <p:sldId id="340" r:id="rId22"/>
    <p:sldId id="354" r:id="rId23"/>
    <p:sldId id="363" r:id="rId24"/>
    <p:sldId id="362" r:id="rId25"/>
    <p:sldId id="364" r:id="rId26"/>
    <p:sldId id="309" r:id="rId27"/>
    <p:sldId id="326" r:id="rId28"/>
    <p:sldId id="337" r:id="rId29"/>
    <p:sldId id="339" r:id="rId30"/>
    <p:sldId id="324" r:id="rId31"/>
    <p:sldId id="338" r:id="rId32"/>
    <p:sldId id="288" r:id="rId33"/>
  </p:sldIdLst>
  <p:sldSz cx="12192000" cy="6858000"/>
  <p:notesSz cx="7104063" cy="10234613"/>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480"/>
    <a:srgbClr val="FFFFFF"/>
    <a:srgbClr val="A0B3C8"/>
    <a:srgbClr val="033F7B"/>
    <a:srgbClr val="00346B"/>
    <a:srgbClr val="265C90"/>
    <a:srgbClr val="06447F"/>
    <a:srgbClr val="104D7C"/>
    <a:srgbClr val="F5F7F9"/>
    <a:srgbClr val="235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92" d="100"/>
          <a:sy n="92" d="100"/>
        </p:scale>
        <p:origin x="51"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p:cNvSpPr txBox="1"/>
          <p:nvPr userDrawn="1"/>
        </p:nvSpPr>
        <p:spPr>
          <a:xfrm>
            <a:off x="7421391" y="637382"/>
            <a:ext cx="1197444" cy="246221"/>
          </a:xfrm>
          <a:prstGeom prst="rect">
            <a:avLst/>
          </a:prstGeom>
          <a:noFill/>
        </p:spPr>
        <p:txBody>
          <a:bodyPr wrap="none">
            <a:spAutoFit/>
          </a:bodyPr>
          <a:lstStyle/>
          <a:p>
            <a:pPr defTabSz="544195" fontAlgn="auto">
              <a:spcBef>
                <a:spcPts val="0"/>
              </a:spcBef>
              <a:spcAft>
                <a:spcPts val="0"/>
              </a:spcAft>
              <a:defRPr/>
            </a:pPr>
            <a:r>
              <a:rPr lang="en-US" sz="1000" b="1" i="1" spc="260" dirty="0">
                <a:latin typeface="Josefin Sans" charset="0"/>
                <a:ea typeface="+mn-ea"/>
                <a:cs typeface="Vollkorn Italic"/>
              </a:rPr>
              <a:t>Missing You</a:t>
            </a:r>
          </a:p>
        </p:txBody>
      </p:sp>
      <p:sp>
        <p:nvSpPr>
          <p:cNvPr id="3" name="object 6"/>
          <p:cNvSpPr txBox="1"/>
          <p:nvPr userDrawn="1"/>
        </p:nvSpPr>
        <p:spPr>
          <a:xfrm>
            <a:off x="10969014" y="674688"/>
            <a:ext cx="766663" cy="114300"/>
          </a:xfrm>
          <a:prstGeom prst="rect">
            <a:avLst/>
          </a:prstGeom>
        </p:spPr>
        <p:txBody>
          <a:bodyPr lIns="0" tIns="0" rIns="0" bIns="0"/>
          <a:lstStyle/>
          <a:p>
            <a:pPr marL="7620" defTabSz="544195" fontAlgn="auto">
              <a:spcBef>
                <a:spcPts val="0"/>
              </a:spcBef>
              <a:spcAft>
                <a:spcPts val="0"/>
              </a:spcAft>
              <a:defRPr/>
            </a:pPr>
            <a:r>
              <a:rPr lang="en-US" sz="700" spc="290" dirty="0">
                <a:latin typeface="Montserrat" panose="02000505000000020004"/>
                <a:ea typeface="+mn-ea"/>
                <a:cs typeface="Montserrat" panose="02000505000000020004"/>
              </a:rPr>
              <a:t>2017/12</a:t>
            </a:r>
            <a:endParaRPr sz="700" spc="290" dirty="0">
              <a:latin typeface="Montserrat" panose="02000505000000020004"/>
              <a:ea typeface="+mn-ea"/>
              <a:cs typeface="Montserrat" panose="02000505000000020004"/>
            </a:endParaRPr>
          </a:p>
        </p:txBody>
      </p:sp>
      <p:sp>
        <p:nvSpPr>
          <p:cNvPr id="7" name="object 3"/>
          <p:cNvSpPr txBox="1"/>
          <p:nvPr userDrawn="1"/>
        </p:nvSpPr>
        <p:spPr>
          <a:xfrm>
            <a:off x="680152" y="676275"/>
            <a:ext cx="1072216" cy="197644"/>
          </a:xfrm>
          <a:prstGeom prst="rect">
            <a:avLst/>
          </a:prstGeom>
        </p:spPr>
        <p:txBody>
          <a:bodyPr lIns="0" tIns="0" rIns="0" bIns="0"/>
          <a:lstStyle/>
          <a:p>
            <a:pPr marL="7620" defTabSz="544195" fontAlgn="auto">
              <a:spcBef>
                <a:spcPts val="0"/>
              </a:spcBef>
              <a:spcAft>
                <a:spcPts val="0"/>
              </a:spcAft>
              <a:defRPr/>
            </a:pPr>
            <a:r>
              <a:rPr lang="en-US" sz="1400" b="1" spc="500" dirty="0">
                <a:latin typeface="Josefin Sans" charset="0"/>
                <a:ea typeface="+mn-ea"/>
                <a:cs typeface="Raleway-ExtraBold"/>
              </a:rPr>
              <a:t>MOON</a:t>
            </a:r>
            <a:endParaRPr sz="1400" spc="500" dirty="0">
              <a:latin typeface="Josefin Sans" charset="0"/>
              <a:ea typeface="+mn-ea"/>
              <a:cs typeface="Raleway-ExtraBo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28653"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5"/>
          </p:nvPr>
        </p:nvSpPr>
        <p:spPr>
          <a:xfrm>
            <a:off x="4235395"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6"/>
          </p:nvPr>
        </p:nvSpPr>
        <p:spPr>
          <a:xfrm>
            <a:off x="8142136"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任意多边形: 形状 4"/>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solidFill>
            <a:srgbClr val="104B83">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blipFill dpi="0" rotWithShape="1">
            <a:blip r:embed="rId2"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rgbClr val="A6A6A6"/>
          </a:solidFill>
          <a:ln>
            <a:noFill/>
          </a:ln>
        </p:spPr>
        <p:txBody>
          <a:bodyPr/>
          <a:lstStyle/>
          <a:p>
            <a:endParaRPr lang="zh-CN" altLang="en-US">
              <a:solidFill>
                <a:schemeClr val="bg1">
                  <a:lumMod val="65000"/>
                </a:schemeClr>
              </a:solidFill>
              <a:cs typeface="+mn-ea"/>
              <a:sym typeface="+mn-lt"/>
            </a:endParaRPr>
          </a:p>
        </p:txBody>
      </p:sp>
      <p:sp>
        <p:nvSpPr>
          <p:cNvPr id="7" name="矩形 6"/>
          <p:cNvSpPr/>
          <p:nvPr userDrawn="1"/>
        </p:nvSpPr>
        <p:spPr>
          <a:xfrm>
            <a:off x="996546" y="6286596"/>
            <a:ext cx="1153073" cy="369332"/>
          </a:xfrm>
          <a:prstGeom prst="rect">
            <a:avLst/>
          </a:prstGeom>
          <a:noFill/>
        </p:spPr>
        <p:txBody>
          <a:bodyPr wrap="none">
            <a:spAutoFit/>
          </a:bodyPr>
          <a:lstStyle/>
          <a:p>
            <a:r>
              <a:rPr lang="en-US" altLang="zh-CN" dirty="0">
                <a:solidFill>
                  <a:schemeClr val="bg1">
                    <a:lumMod val="65000"/>
                  </a:schemeClr>
                </a:solidFill>
                <a:cs typeface="+mn-ea"/>
                <a:sym typeface="+mn-lt"/>
              </a:rPr>
              <a:t>Company</a:t>
            </a:r>
            <a:endParaRPr lang="zh-CN" altLang="en-US" dirty="0">
              <a:solidFill>
                <a:schemeClr val="bg1">
                  <a:lumMod val="65000"/>
                </a:schemeClr>
              </a:solidFill>
              <a:cs typeface="+mn-ea"/>
              <a:sym typeface="+mn-lt"/>
            </a:endParaRPr>
          </a:p>
        </p:txBody>
      </p:sp>
      <p:sp>
        <p:nvSpPr>
          <p:cNvPr id="9" name="矩形 8"/>
          <p:cNvSpPr/>
          <p:nvPr userDrawn="1"/>
        </p:nvSpPr>
        <p:spPr>
          <a:xfrm>
            <a:off x="9667154" y="6286596"/>
            <a:ext cx="2155398" cy="369332"/>
          </a:xfrm>
          <a:prstGeom prst="rect">
            <a:avLst/>
          </a:prstGeom>
        </p:spPr>
        <p:txBody>
          <a:bodyPr wrap="none">
            <a:spAutoFit/>
          </a:bodyPr>
          <a:lstStyle/>
          <a:p>
            <a:pPr algn="ctr"/>
            <a:r>
              <a:rPr lang="en-US" altLang="zh-CN" dirty="0">
                <a:solidFill>
                  <a:schemeClr val="bg1">
                    <a:lumMod val="65000"/>
                  </a:schemeClr>
                </a:solidFill>
                <a:cs typeface="+mn-ea"/>
                <a:sym typeface="+mn-lt"/>
              </a:rPr>
              <a:t>Go for your dreams</a:t>
            </a:r>
            <a:endParaRPr lang="zh-CN" altLang="en-US" dirty="0">
              <a:solidFill>
                <a:schemeClr val="bg1">
                  <a:lumMod val="65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solidFill>
            <a:srgbClr val="1E4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4"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5"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chemeClr val="bg1">
              <a:alpha val="50000"/>
            </a:schemeClr>
          </a:solidFill>
          <a:ln>
            <a:noFill/>
          </a:ln>
        </p:spPr>
        <p:txBody>
          <a:bodyPr/>
          <a:lstStyle/>
          <a:p>
            <a:endParaRPr lang="zh-CN" altLang="en-US">
              <a:solidFill>
                <a:schemeClr val="bg1">
                  <a:lumMod val="65000"/>
                </a:schemeClr>
              </a:solidFill>
              <a:cs typeface="+mn-ea"/>
              <a:sym typeface="+mn-lt"/>
            </a:endParaRPr>
          </a:p>
        </p:txBody>
      </p:sp>
      <p:sp>
        <p:nvSpPr>
          <p:cNvPr id="6" name="矩形 5"/>
          <p:cNvSpPr/>
          <p:nvPr userDrawn="1"/>
        </p:nvSpPr>
        <p:spPr>
          <a:xfrm>
            <a:off x="996546" y="6286596"/>
            <a:ext cx="1153073" cy="369332"/>
          </a:xfrm>
          <a:prstGeom prst="rect">
            <a:avLst/>
          </a:prstGeom>
          <a:noFill/>
        </p:spPr>
        <p:txBody>
          <a:bodyPr wrap="none">
            <a:spAutoFit/>
          </a:bodyPr>
          <a:lstStyle/>
          <a:p>
            <a:r>
              <a:rPr lang="en-US" altLang="zh-CN" dirty="0">
                <a:solidFill>
                  <a:schemeClr val="bg1">
                    <a:alpha val="50000"/>
                  </a:schemeClr>
                </a:solidFill>
                <a:cs typeface="+mn-ea"/>
                <a:sym typeface="+mn-lt"/>
              </a:rPr>
              <a:t>Company</a:t>
            </a:r>
            <a:endParaRPr lang="zh-CN" altLang="en-US" dirty="0">
              <a:solidFill>
                <a:schemeClr val="bg1">
                  <a:alpha val="50000"/>
                </a:schemeClr>
              </a:solidFill>
              <a:cs typeface="+mn-ea"/>
              <a:sym typeface="+mn-lt"/>
            </a:endParaRPr>
          </a:p>
        </p:txBody>
      </p:sp>
      <p:sp>
        <p:nvSpPr>
          <p:cNvPr id="7" name="矩形 6"/>
          <p:cNvSpPr/>
          <p:nvPr userDrawn="1"/>
        </p:nvSpPr>
        <p:spPr>
          <a:xfrm>
            <a:off x="9667154" y="6286596"/>
            <a:ext cx="2155398" cy="369332"/>
          </a:xfrm>
          <a:prstGeom prst="rect">
            <a:avLst/>
          </a:prstGeom>
        </p:spPr>
        <p:txBody>
          <a:bodyPr wrap="none">
            <a:spAutoFit/>
          </a:bodyPr>
          <a:lstStyle/>
          <a:p>
            <a:pPr algn="ctr"/>
            <a:r>
              <a:rPr lang="en-US" altLang="zh-CN" dirty="0">
                <a:solidFill>
                  <a:schemeClr val="bg1">
                    <a:alpha val="50000"/>
                  </a:schemeClr>
                </a:solidFill>
                <a:cs typeface="+mn-ea"/>
                <a:sym typeface="+mn-lt"/>
              </a:rPr>
              <a:t>Go for your dreams</a:t>
            </a:r>
            <a:endParaRPr lang="zh-CN" altLang="en-US" dirty="0">
              <a:solidFill>
                <a:schemeClr val="bg1">
                  <a:alpha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F4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5"/>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notesSlide" Target="../notesSlides/notesSlide7.xml"/><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slideLayout" Target="../slideLayouts/slideLayout15.xml"/><Relationship Id="rId16" Type="http://schemas.openxmlformats.org/officeDocument/2006/relationships/image" Target="../media/image34.png"/><Relationship Id="rId1" Type="http://schemas.openxmlformats.org/officeDocument/2006/relationships/tags" Target="../tags/tag2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slideLayout" Target="../slideLayouts/slideLayout15.xml"/><Relationship Id="rId1" Type="http://schemas.openxmlformats.org/officeDocument/2006/relationships/tags" Target="../tags/tag2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notesSlide" Target="../notesSlides/notesSlide11.xml"/><Relationship Id="rId5" Type="http://schemas.openxmlformats.org/officeDocument/2006/relationships/tags" Target="../tags/tag42.xml"/><Relationship Id="rId10" Type="http://schemas.openxmlformats.org/officeDocument/2006/relationships/slideLayout" Target="../slideLayouts/slideLayout7.xml"/><Relationship Id="rId4" Type="http://schemas.openxmlformats.org/officeDocument/2006/relationships/tags" Target="../tags/tag41.xml"/><Relationship Id="rId9" Type="http://schemas.openxmlformats.org/officeDocument/2006/relationships/tags" Target="../tags/tag4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5"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553371" y="632380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5" name="object 8" descr="e7d195523061f1c01d60fa9f1cfcbfb3d7dea265119d71e15FBB43640B43E9A75E03FE54C774D5D4779ED45933E78901D3CB0E69E39D04A9E1E9B25CF060C4BCA4D072860494D0D8E683C2FE58414E15877B695135D6CEB30962CF2075449C804E6F29D49CE62F2EB207CEA50615BC9B65D91765878A06D1A54029FD44ADE983229E43F72FFED854"/>
          <p:cNvSpPr txBox="1"/>
          <p:nvPr/>
        </p:nvSpPr>
        <p:spPr>
          <a:xfrm>
            <a:off x="8171173" y="4179998"/>
            <a:ext cx="2622143" cy="1878752"/>
          </a:xfrm>
          <a:prstGeom prst="rect">
            <a:avLst/>
          </a:prstGeom>
        </p:spPr>
        <p:txBody>
          <a:bodyPr lIns="0" tIns="0" rIns="0" bIns="0"/>
          <a:lstStyle/>
          <a:p>
            <a:pPr marL="7620" defTabSz="544195">
              <a:defRPr/>
            </a:pP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小组成员：</a:t>
            </a:r>
            <a:endPar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a:p>
            <a:pPr marL="7620" defTabSz="544195">
              <a:defRPr/>
            </a:pP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			</a:t>
            </a: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付文杰</a:t>
            </a:r>
            <a:endPar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a:p>
            <a:pPr marL="7620" defTabSz="544195">
              <a:defRPr/>
            </a:pP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			</a:t>
            </a: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范津林</a:t>
            </a:r>
            <a:endPar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a:p>
            <a:pPr marL="7620" defTabSz="544195">
              <a:defRPr/>
            </a:pP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			</a:t>
            </a: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曹  奎</a:t>
            </a:r>
            <a:endPar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p:txBody>
      </p:sp>
      <p:sp>
        <p:nvSpPr>
          <p:cNvPr id="48" name="文本框 47"/>
          <p:cNvSpPr txBox="1"/>
          <p:nvPr>
            <p:custDataLst>
              <p:tags r:id="rId5"/>
            </p:custDataLst>
          </p:nvPr>
        </p:nvSpPr>
        <p:spPr>
          <a:xfrm>
            <a:off x="1662253" y="827860"/>
            <a:ext cx="9458115" cy="2647263"/>
          </a:xfrm>
          <a:prstGeom prst="rect">
            <a:avLst/>
          </a:prstGeom>
          <a:noFill/>
        </p:spPr>
        <p:txBody>
          <a:bodyPr wrap="square" rtlCol="0">
            <a:spAutoFit/>
          </a:bodyPr>
          <a:lstStyle/>
          <a:p>
            <a:pPr algn="l" fontAlgn="auto">
              <a:lnSpc>
                <a:spcPct val="130000"/>
              </a:lnSpc>
            </a:pPr>
            <a:r>
              <a:rPr lang="en-US" altLang="zh-CN" sz="4400" b="0" i="0" dirty="0">
                <a:effectLst/>
                <a:latin typeface="Times New Roman" panose="02020603050405020304" pitchFamily="18" charset="0"/>
              </a:rPr>
              <a:t>A Comprehensive Survey on Community Detection With Deep Learning</a:t>
            </a:r>
            <a:r>
              <a:rPr lang="en-US" altLang="zh-CN" sz="4400" dirty="0">
                <a:latin typeface="Times New Roman" panose="02020603050405020304" pitchFamily="18" charset="0"/>
              </a:rPr>
              <a:t>.</a:t>
            </a:r>
          </a:p>
          <a:p>
            <a:pPr algn="l" fontAlgn="auto">
              <a:lnSpc>
                <a:spcPct val="130000"/>
              </a:lnSpc>
            </a:pPr>
            <a:r>
              <a:rPr lang="zh-CN" altLang="en-US" sz="4400" b="0" i="0" dirty="0">
                <a:solidFill>
                  <a:srgbClr val="333333"/>
                </a:solidFill>
                <a:effectLst/>
                <a:latin typeface="Helvetica Neue"/>
              </a:rPr>
              <a:t>基于深度学习的社区检测综合研究</a:t>
            </a:r>
            <a:endPar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049193" y="128431"/>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14"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3" name="文本框 2"/>
          <p:cNvSpPr txBox="1"/>
          <p:nvPr/>
        </p:nvSpPr>
        <p:spPr>
          <a:xfrm>
            <a:off x="1445895" y="518096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上善若水 海纳百川</a:t>
            </a:r>
          </a:p>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大道明德 学用济世   </a:t>
            </a:r>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666750" y="3773347"/>
            <a:ext cx="10858500" cy="0"/>
          </a:xfrm>
          <a:prstGeom prst="line">
            <a:avLst/>
          </a:prstGeom>
          <a:ln w="15875">
            <a:solidFill>
              <a:srgbClr val="00346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82379" y="2039330"/>
            <a:ext cx="2406985" cy="1840565"/>
            <a:chOff x="503474" y="2090084"/>
            <a:chExt cx="2406985" cy="1840565"/>
          </a:xfrm>
        </p:grpSpPr>
        <p:grpSp>
          <p:nvGrpSpPr>
            <p:cNvPr id="38" name="组合 37"/>
            <p:cNvGrpSpPr/>
            <p:nvPr/>
          </p:nvGrpSpPr>
          <p:grpSpPr>
            <a:xfrm>
              <a:off x="1549664" y="3616045"/>
              <a:ext cx="314604" cy="314604"/>
              <a:chOff x="1498001" y="3670019"/>
              <a:chExt cx="206656" cy="206656"/>
            </a:xfrm>
          </p:grpSpPr>
          <p:sp>
            <p:nvSpPr>
              <p:cNvPr id="36" name="流程图: 接点 35"/>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7"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41" name="组合 40"/>
            <p:cNvGrpSpPr/>
            <p:nvPr/>
          </p:nvGrpSpPr>
          <p:grpSpPr>
            <a:xfrm>
              <a:off x="838865" y="3105511"/>
              <a:ext cx="1736202" cy="381569"/>
              <a:chOff x="838866" y="3105511"/>
              <a:chExt cx="1736202" cy="381569"/>
            </a:xfrm>
          </p:grpSpPr>
          <p:sp>
            <p:nvSpPr>
              <p:cNvPr id="39" name="矩形: 圆角 38"/>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0" name="文本框 39"/>
              <p:cNvSpPr txBox="1"/>
              <p:nvPr/>
            </p:nvSpPr>
            <p:spPr>
              <a:xfrm>
                <a:off x="953207" y="3127018"/>
                <a:ext cx="1507520" cy="338554"/>
              </a:xfrm>
              <a:prstGeom prst="rect">
                <a:avLst/>
              </a:prstGeom>
              <a:noFill/>
            </p:spPr>
            <p:txBody>
              <a:bodyPr wrap="square" rtlCol="0">
                <a:spAutoFit/>
              </a:bodyPr>
              <a:lstStyle/>
              <a:p>
                <a:pPr algn="ctr"/>
                <a:r>
                  <a:rPr lang="zh-CN" altLang="zh-CN" sz="16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卷积网络</a:t>
                </a:r>
                <a:endParaRPr lang="zh-CN" altLang="en-US" sz="1600" spc="130" dirty="0">
                  <a:solidFill>
                    <a:schemeClr val="bg1"/>
                  </a:solidFill>
                  <a:latin typeface="微软雅黑" panose="020B0503020204020204" charset="-122"/>
                  <a:ea typeface="微软雅黑" panose="020B0503020204020204" charset="-122"/>
                </a:endParaRPr>
              </a:p>
            </p:txBody>
          </p:sp>
        </p:grpSp>
        <p:sp>
          <p:nvSpPr>
            <p:cNvPr id="43" name="文本框 42"/>
            <p:cNvSpPr txBox="1"/>
            <p:nvPr/>
          </p:nvSpPr>
          <p:spPr>
            <a:xfrm>
              <a:off x="503474" y="2090084"/>
              <a:ext cx="2406985" cy="570284"/>
            </a:xfrm>
            <a:prstGeom prst="rect">
              <a:avLst/>
            </a:prstGeom>
            <a:noFill/>
          </p:spPr>
          <p:txBody>
            <a:bodyPr wrap="square" rtlCol="0">
              <a:spAutoFit/>
            </a:bodyPr>
            <a:lstStyle/>
            <a:p>
              <a:pPr algn="ctr">
                <a:lnSpc>
                  <a:spcPct val="150000"/>
                </a:lnSpc>
              </a:pPr>
              <a:r>
                <a:rPr lang="zh-CN" altLang="zh-CN" sz="1100" spc="130" dirty="0">
                  <a:solidFill>
                    <a:schemeClr val="tx1">
                      <a:lumMod val="75000"/>
                      <a:lumOff val="25000"/>
                    </a:schemeClr>
                  </a:solidFill>
                  <a:latin typeface="微软雅黑" panose="020B0503020204020204" charset="-122"/>
                  <a:ea typeface="微软雅黑" panose="020B0503020204020204" charset="-122"/>
                </a:rPr>
                <a:t>卷积神经网络（</a:t>
              </a:r>
              <a:r>
                <a:rPr lang="en-US" altLang="zh-CN" sz="1100" spc="130" dirty="0">
                  <a:solidFill>
                    <a:schemeClr val="tx1">
                      <a:lumMod val="75000"/>
                      <a:lumOff val="25000"/>
                    </a:schemeClr>
                  </a:solidFill>
                  <a:latin typeface="微软雅黑" panose="020B0503020204020204" charset="-122"/>
                  <a:ea typeface="微软雅黑" panose="020B0503020204020204" charset="-122"/>
                </a:rPr>
                <a:t>CNN</a:t>
              </a:r>
              <a:r>
                <a:rPr lang="zh-CN" altLang="zh-CN" sz="1100" spc="130" dirty="0">
                  <a:solidFill>
                    <a:schemeClr val="tx1">
                      <a:lumMod val="75000"/>
                      <a:lumOff val="25000"/>
                    </a:schemeClr>
                  </a:solidFill>
                  <a:latin typeface="微软雅黑" panose="020B0503020204020204" charset="-122"/>
                  <a:ea typeface="微软雅黑" panose="020B0503020204020204" charset="-122"/>
                </a:rPr>
                <a:t>）和图卷积网络（</a:t>
              </a:r>
              <a:r>
                <a:rPr lang="en-US" altLang="zh-CN" sz="1100" spc="130" dirty="0">
                  <a:solidFill>
                    <a:schemeClr val="tx1">
                      <a:lumMod val="75000"/>
                      <a:lumOff val="25000"/>
                    </a:schemeClr>
                  </a:solidFill>
                  <a:latin typeface="微软雅黑" panose="020B0503020204020204" charset="-122"/>
                  <a:ea typeface="微软雅黑" panose="020B0503020204020204" charset="-122"/>
                </a:rPr>
                <a:t>GCN</a:t>
              </a:r>
              <a:r>
                <a:rPr lang="zh-CN" altLang="zh-CN" sz="1100" spc="130" dirty="0">
                  <a:solidFill>
                    <a:schemeClr val="tx1">
                      <a:lumMod val="75000"/>
                      <a:lumOff val="25000"/>
                    </a:schemeClr>
                  </a:solidFill>
                  <a:latin typeface="微软雅黑" panose="020B0503020204020204" charset="-122"/>
                  <a:ea typeface="微软雅黑" panose="020B0503020204020204" charset="-122"/>
                </a:rPr>
                <a:t>）</a:t>
              </a:r>
              <a:endParaRPr lang="zh-CN" altLang="en-US" sz="1100" spc="13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46" name="组合 45"/>
          <p:cNvGrpSpPr/>
          <p:nvPr/>
        </p:nvGrpSpPr>
        <p:grpSpPr>
          <a:xfrm>
            <a:off x="6523523" y="3081302"/>
            <a:ext cx="3751568" cy="868394"/>
            <a:chOff x="-372099" y="3062255"/>
            <a:chExt cx="3751568" cy="868394"/>
          </a:xfrm>
        </p:grpSpPr>
        <p:grpSp>
          <p:nvGrpSpPr>
            <p:cNvPr id="47" name="组合 46"/>
            <p:cNvGrpSpPr/>
            <p:nvPr/>
          </p:nvGrpSpPr>
          <p:grpSpPr>
            <a:xfrm>
              <a:off x="1549664" y="3616045"/>
              <a:ext cx="314604" cy="314604"/>
              <a:chOff x="1498001" y="3670019"/>
              <a:chExt cx="206656" cy="206656"/>
            </a:xfrm>
          </p:grpSpPr>
          <p:sp>
            <p:nvSpPr>
              <p:cNvPr id="52" name="流程图: 接点 51"/>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53"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48" name="组合 47"/>
            <p:cNvGrpSpPr/>
            <p:nvPr/>
          </p:nvGrpSpPr>
          <p:grpSpPr>
            <a:xfrm>
              <a:off x="-372099" y="3062255"/>
              <a:ext cx="3751568" cy="394713"/>
              <a:chOff x="-372098" y="3062255"/>
              <a:chExt cx="3751568" cy="394713"/>
            </a:xfrm>
          </p:grpSpPr>
          <p:sp>
            <p:nvSpPr>
              <p:cNvPr id="50" name="矩形: 圆角 49"/>
              <p:cNvSpPr/>
              <p:nvPr/>
            </p:nvSpPr>
            <p:spPr>
              <a:xfrm>
                <a:off x="163331" y="3075399"/>
                <a:ext cx="3087271"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文本框 50"/>
              <p:cNvSpPr txBox="1"/>
              <p:nvPr/>
            </p:nvSpPr>
            <p:spPr>
              <a:xfrm>
                <a:off x="-372098" y="3062255"/>
                <a:ext cx="3751568" cy="369332"/>
              </a:xfrm>
              <a:prstGeom prst="rect">
                <a:avLst/>
              </a:prstGeom>
              <a:noFill/>
            </p:spPr>
            <p:txBody>
              <a:bodyPr wrap="square" rtlCol="0">
                <a:spAutoFit/>
              </a:bodyPr>
              <a:lstStyle/>
              <a:p>
                <a:pPr algn="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深度非负矩阵分解（</a:t>
                </a:r>
                <a:r>
                  <a:rPr lang="en-US" altLang="zh-CN" sz="1800" dirty="0">
                    <a:solidFill>
                      <a:schemeClr val="bg1"/>
                    </a:solidFill>
                    <a:effectLst/>
                    <a:latin typeface="Helvetica" panose="020B0604020202020204" pitchFamily="34" charset="0"/>
                    <a:ea typeface="等线" panose="02010600030101010101" pitchFamily="2" charset="-122"/>
                  </a:rPr>
                  <a:t>DNMF</a:t>
                </a: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a:t>
                </a:r>
                <a:endParaRPr lang="zh-CN" altLang="en-US" sz="1600" spc="130" dirty="0">
                  <a:solidFill>
                    <a:schemeClr val="bg1"/>
                  </a:solidFill>
                  <a:latin typeface="微软雅黑" panose="020B0503020204020204" charset="-122"/>
                  <a:ea typeface="微软雅黑" panose="020B0503020204020204" charset="-122"/>
                </a:endParaRPr>
              </a:p>
            </p:txBody>
          </p:sp>
        </p:grpSp>
      </p:grpSp>
      <p:grpSp>
        <p:nvGrpSpPr>
          <p:cNvPr id="63" name="组合 62"/>
          <p:cNvGrpSpPr/>
          <p:nvPr/>
        </p:nvGrpSpPr>
        <p:grpSpPr>
          <a:xfrm>
            <a:off x="3990630" y="3122340"/>
            <a:ext cx="2456479" cy="825138"/>
            <a:chOff x="786951" y="3105511"/>
            <a:chExt cx="2456479" cy="825138"/>
          </a:xfrm>
        </p:grpSpPr>
        <p:grpSp>
          <p:nvGrpSpPr>
            <p:cNvPr id="64" name="组合 63"/>
            <p:cNvGrpSpPr/>
            <p:nvPr/>
          </p:nvGrpSpPr>
          <p:grpSpPr>
            <a:xfrm>
              <a:off x="1549664" y="3616045"/>
              <a:ext cx="314604" cy="314604"/>
              <a:chOff x="1498001" y="3670019"/>
              <a:chExt cx="206656" cy="206656"/>
            </a:xfrm>
          </p:grpSpPr>
          <p:sp>
            <p:nvSpPr>
              <p:cNvPr id="69" name="流程图: 接点 68"/>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70"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65" name="组合 64"/>
            <p:cNvGrpSpPr/>
            <p:nvPr/>
          </p:nvGrpSpPr>
          <p:grpSpPr>
            <a:xfrm>
              <a:off x="786951" y="3105511"/>
              <a:ext cx="2456479" cy="387557"/>
              <a:chOff x="786952" y="3105511"/>
              <a:chExt cx="2456479" cy="387557"/>
            </a:xfrm>
          </p:grpSpPr>
          <p:sp>
            <p:nvSpPr>
              <p:cNvPr id="67" name="矩形: 圆角 66"/>
              <p:cNvSpPr/>
              <p:nvPr/>
            </p:nvSpPr>
            <p:spPr>
              <a:xfrm>
                <a:off x="838865" y="3105511"/>
                <a:ext cx="2285071"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8" name="文本框 67"/>
              <p:cNvSpPr txBox="1"/>
              <p:nvPr/>
            </p:nvSpPr>
            <p:spPr>
              <a:xfrm>
                <a:off x="786952" y="3123736"/>
                <a:ext cx="2456479" cy="369332"/>
              </a:xfrm>
              <a:prstGeom prst="rect">
                <a:avLst/>
              </a:prstGeom>
              <a:noFill/>
            </p:spPr>
            <p:txBody>
              <a:bodyPr wrap="square" rtlCol="0">
                <a:spAutoFit/>
              </a:bodyPr>
              <a:lstStyle/>
              <a:p>
                <a:pPr algn="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生成对抗网络（</a:t>
                </a:r>
                <a:r>
                  <a:rPr lang="en-US" altLang="zh-CN" sz="1800" dirty="0">
                    <a:solidFill>
                      <a:schemeClr val="bg1"/>
                    </a:solidFill>
                    <a:effectLst/>
                    <a:latin typeface="Helvetica" panose="020B0604020202020204" pitchFamily="34" charset="0"/>
                    <a:ea typeface="等线" panose="02010600030101010101" pitchFamily="2" charset="-122"/>
                  </a:rPr>
                  <a:t>GAN</a:t>
                </a: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a:t>
                </a:r>
                <a:endParaRPr lang="zh-CN" altLang="en-US" sz="1600" spc="130" dirty="0">
                  <a:solidFill>
                    <a:schemeClr val="bg1"/>
                  </a:solidFill>
                  <a:latin typeface="微软雅黑" panose="020B0503020204020204" charset="-122"/>
                  <a:ea typeface="微软雅黑" panose="020B0503020204020204" charset="-122"/>
                </a:endParaRPr>
              </a:p>
            </p:txBody>
          </p:sp>
        </p:grpSp>
      </p:grpSp>
      <p:grpSp>
        <p:nvGrpSpPr>
          <p:cNvPr id="87" name="组合 86"/>
          <p:cNvGrpSpPr/>
          <p:nvPr/>
        </p:nvGrpSpPr>
        <p:grpSpPr>
          <a:xfrm>
            <a:off x="1905997" y="3666799"/>
            <a:ext cx="2704282" cy="853475"/>
            <a:chOff x="3053869" y="3616045"/>
            <a:chExt cx="2704282" cy="853475"/>
          </a:xfrm>
        </p:grpSpPr>
        <p:grpSp>
          <p:nvGrpSpPr>
            <p:cNvPr id="72" name="组合 71"/>
            <p:cNvGrpSpPr/>
            <p:nvPr/>
          </p:nvGrpSpPr>
          <p:grpSpPr>
            <a:xfrm>
              <a:off x="4154893" y="3616045"/>
              <a:ext cx="314604" cy="314604"/>
              <a:chOff x="1498001" y="3670019"/>
              <a:chExt cx="206656" cy="206656"/>
            </a:xfrm>
          </p:grpSpPr>
          <p:sp>
            <p:nvSpPr>
              <p:cNvPr id="77" name="流程图: 接点 76"/>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78"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73" name="组合 72"/>
            <p:cNvGrpSpPr/>
            <p:nvPr/>
          </p:nvGrpSpPr>
          <p:grpSpPr>
            <a:xfrm>
              <a:off x="3053869" y="4087951"/>
              <a:ext cx="2704282" cy="381569"/>
              <a:chOff x="448641" y="3105511"/>
              <a:chExt cx="2704282" cy="381569"/>
            </a:xfrm>
          </p:grpSpPr>
          <p:sp>
            <p:nvSpPr>
              <p:cNvPr id="75" name="矩形: 圆角 74"/>
              <p:cNvSpPr/>
              <p:nvPr/>
            </p:nvSpPr>
            <p:spPr>
              <a:xfrm>
                <a:off x="698758" y="3105511"/>
                <a:ext cx="2141456"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6" name="文本框 75"/>
              <p:cNvSpPr txBox="1"/>
              <p:nvPr/>
            </p:nvSpPr>
            <p:spPr>
              <a:xfrm>
                <a:off x="448641" y="3118163"/>
                <a:ext cx="2704282" cy="338554"/>
              </a:xfrm>
              <a:prstGeom prst="rect">
                <a:avLst/>
              </a:prstGeom>
              <a:noFill/>
            </p:spPr>
            <p:txBody>
              <a:bodyPr wrap="square" rtlCol="0">
                <a:spAutoFit/>
              </a:bodyPr>
              <a:lstStyle/>
              <a:p>
                <a:pPr algn="ctr"/>
                <a:r>
                  <a:rPr lang="zh-CN" altLang="zh-CN" sz="16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图注意力网络（</a:t>
                </a:r>
                <a:r>
                  <a:rPr lang="en-US" altLang="zh-CN" sz="1600" dirty="0">
                    <a:solidFill>
                      <a:schemeClr val="bg1"/>
                    </a:solidFill>
                    <a:effectLst/>
                    <a:latin typeface="Helvetica" panose="020B0604020202020204" pitchFamily="34" charset="0"/>
                    <a:ea typeface="等线" panose="02010600030101010101" pitchFamily="2" charset="-122"/>
                  </a:rPr>
                  <a:t>GAT</a:t>
                </a:r>
                <a:r>
                  <a:rPr lang="zh-CN" altLang="zh-CN" sz="16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a:t>
                </a:r>
                <a:endParaRPr lang="zh-CN" altLang="en-US" sz="1600" spc="130" dirty="0">
                  <a:solidFill>
                    <a:schemeClr val="bg1"/>
                  </a:solidFill>
                  <a:latin typeface="微软雅黑" panose="020B0503020204020204" charset="-122"/>
                  <a:ea typeface="微软雅黑" panose="020B0503020204020204" charset="-122"/>
                </a:endParaRPr>
              </a:p>
            </p:txBody>
          </p:sp>
        </p:grpSp>
      </p:grpSp>
      <p:grpSp>
        <p:nvGrpSpPr>
          <p:cNvPr id="88" name="组合 87"/>
          <p:cNvGrpSpPr/>
          <p:nvPr/>
        </p:nvGrpSpPr>
        <p:grpSpPr>
          <a:xfrm>
            <a:off x="6089966" y="3680801"/>
            <a:ext cx="2406985" cy="1613127"/>
            <a:chOff x="3108703" y="3616045"/>
            <a:chExt cx="2406985" cy="1613127"/>
          </a:xfrm>
        </p:grpSpPr>
        <p:grpSp>
          <p:nvGrpSpPr>
            <p:cNvPr id="89" name="组合 88"/>
            <p:cNvGrpSpPr/>
            <p:nvPr/>
          </p:nvGrpSpPr>
          <p:grpSpPr>
            <a:xfrm>
              <a:off x="4154893" y="3616045"/>
              <a:ext cx="314604" cy="314604"/>
              <a:chOff x="1498001" y="3670019"/>
              <a:chExt cx="206656" cy="206656"/>
            </a:xfrm>
          </p:grpSpPr>
          <p:sp>
            <p:nvSpPr>
              <p:cNvPr id="94" name="流程图: 接点 93"/>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95"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90" name="组合 89"/>
            <p:cNvGrpSpPr/>
            <p:nvPr/>
          </p:nvGrpSpPr>
          <p:grpSpPr>
            <a:xfrm>
              <a:off x="3108703" y="4087951"/>
              <a:ext cx="2168581" cy="381984"/>
              <a:chOff x="503475" y="3105511"/>
              <a:chExt cx="2168581" cy="381984"/>
            </a:xfrm>
          </p:grpSpPr>
          <p:sp>
            <p:nvSpPr>
              <p:cNvPr id="92" name="矩形: 圆角 91"/>
              <p:cNvSpPr/>
              <p:nvPr/>
            </p:nvSpPr>
            <p:spPr>
              <a:xfrm>
                <a:off x="503475" y="3105511"/>
                <a:ext cx="2071593"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3" name="文本框 92"/>
              <p:cNvSpPr txBox="1"/>
              <p:nvPr/>
            </p:nvSpPr>
            <p:spPr>
              <a:xfrm>
                <a:off x="530601" y="3118163"/>
                <a:ext cx="2141455" cy="369332"/>
              </a:xfrm>
              <a:prstGeom prst="rect">
                <a:avLst/>
              </a:prstGeom>
              <a:noFill/>
              <a:extLst>
                <a:ext uri="{909E8E84-426E-40DD-AFC4-6F175D3DCCD1}">
                  <a14:hiddenFill xmlns:a14="http://schemas.microsoft.com/office/drawing/2010/main">
                    <a:solidFill>
                      <a:srgbClr val="033F7B"/>
                    </a:solidFill>
                  </a14:hiddenFill>
                </a:ext>
              </a:extLst>
            </p:spPr>
            <p:txBody>
              <a:bodyPr wrap="square" rtlCol="0">
                <a:spAutoFit/>
              </a:bodyPr>
              <a:lstStyle/>
              <a:p>
                <a:pPr algn="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自动编码器（</a:t>
                </a:r>
                <a:r>
                  <a:rPr lang="en-US" altLang="zh-CN" sz="1800" dirty="0">
                    <a:solidFill>
                      <a:schemeClr val="bg1"/>
                    </a:solidFill>
                    <a:effectLst/>
                    <a:latin typeface="Helvetica" panose="020B0604020202020204" pitchFamily="34" charset="0"/>
                    <a:ea typeface="等线" panose="02010600030101010101" pitchFamily="2" charset="-122"/>
                  </a:rPr>
                  <a:t>AE</a:t>
                </a: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a:t>
                </a:r>
                <a:endParaRPr lang="zh-CN" altLang="en-US" sz="1600" spc="130" dirty="0">
                  <a:solidFill>
                    <a:schemeClr val="bg1"/>
                  </a:solidFill>
                  <a:latin typeface="微软雅黑" panose="020B0503020204020204" charset="-122"/>
                  <a:ea typeface="微软雅黑" panose="020B0503020204020204" charset="-122"/>
                </a:endParaRPr>
              </a:p>
            </p:txBody>
          </p:sp>
        </p:grpSp>
        <p:sp>
          <p:nvSpPr>
            <p:cNvPr id="91" name="文本框 90"/>
            <p:cNvSpPr txBox="1"/>
            <p:nvPr/>
          </p:nvSpPr>
          <p:spPr>
            <a:xfrm>
              <a:off x="3108703" y="4660747"/>
              <a:ext cx="2406985" cy="56842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3020204020204" charset="-122"/>
                  <a:ea typeface="微软雅黑" panose="020B0503020204020204" charset="-122"/>
                </a:rPr>
                <a:t>叠加</a:t>
              </a:r>
              <a:r>
                <a:rPr lang="en-US" altLang="zh-CN" sz="1100" spc="130" dirty="0">
                  <a:solidFill>
                    <a:schemeClr val="tx1">
                      <a:lumMod val="75000"/>
                      <a:lumOff val="25000"/>
                    </a:schemeClr>
                  </a:solidFill>
                  <a:latin typeface="微软雅黑" panose="020B0503020204020204" charset="-122"/>
                  <a:ea typeface="微软雅黑" panose="020B0503020204020204" charset="-122"/>
                </a:rPr>
                <a:t>AE</a:t>
              </a:r>
              <a:r>
                <a:rPr lang="zh-CN" altLang="en-US" sz="1100" spc="130" dirty="0">
                  <a:solidFill>
                    <a:schemeClr val="tx1">
                      <a:lumMod val="75000"/>
                      <a:lumOff val="25000"/>
                    </a:schemeClr>
                  </a:solidFill>
                  <a:latin typeface="微软雅黑" panose="020B0503020204020204" charset="-122"/>
                  <a:ea typeface="微软雅黑" panose="020B0503020204020204" charset="-122"/>
                </a:rPr>
                <a:t>、稀疏</a:t>
              </a:r>
              <a:r>
                <a:rPr lang="en-US" altLang="zh-CN" sz="1100" spc="130" dirty="0">
                  <a:solidFill>
                    <a:schemeClr val="tx1">
                      <a:lumMod val="75000"/>
                      <a:lumOff val="25000"/>
                    </a:schemeClr>
                  </a:solidFill>
                  <a:latin typeface="微软雅黑" panose="020B0503020204020204" charset="-122"/>
                  <a:ea typeface="微软雅黑" panose="020B0503020204020204" charset="-122"/>
                </a:rPr>
                <a:t>AE</a:t>
              </a:r>
              <a:r>
                <a:rPr lang="zh-CN" altLang="en-US" sz="1100" spc="130" dirty="0">
                  <a:solidFill>
                    <a:schemeClr val="tx1">
                      <a:lumMod val="75000"/>
                      <a:lumOff val="25000"/>
                    </a:schemeClr>
                  </a:solidFill>
                  <a:latin typeface="微软雅黑" panose="020B0503020204020204" charset="-122"/>
                  <a:ea typeface="微软雅黑" panose="020B0503020204020204" charset="-122"/>
                </a:rPr>
                <a:t>、去噪</a:t>
              </a:r>
              <a:r>
                <a:rPr lang="en-US" altLang="zh-CN" sz="1100" spc="130" dirty="0">
                  <a:solidFill>
                    <a:schemeClr val="tx1">
                      <a:lumMod val="75000"/>
                      <a:lumOff val="25000"/>
                    </a:schemeClr>
                  </a:solidFill>
                  <a:latin typeface="微软雅黑" panose="020B0503020204020204" charset="-122"/>
                  <a:ea typeface="微软雅黑" panose="020B0503020204020204" charset="-122"/>
                </a:rPr>
                <a:t>AE</a:t>
              </a:r>
              <a:r>
                <a:rPr lang="zh-CN" altLang="en-US" sz="1100" spc="130" dirty="0">
                  <a:solidFill>
                    <a:schemeClr val="tx1">
                      <a:lumMod val="75000"/>
                      <a:lumOff val="25000"/>
                    </a:schemeClr>
                  </a:solidFill>
                  <a:latin typeface="微软雅黑" panose="020B0503020204020204" charset="-122"/>
                  <a:ea typeface="微软雅黑" panose="020B0503020204020204" charset="-122"/>
                </a:rPr>
                <a:t>、卷积</a:t>
              </a:r>
              <a:r>
                <a:rPr lang="en-US" altLang="zh-CN" sz="1100" spc="130" dirty="0">
                  <a:solidFill>
                    <a:schemeClr val="tx1">
                      <a:lumMod val="75000"/>
                      <a:lumOff val="25000"/>
                    </a:schemeClr>
                  </a:solidFill>
                  <a:latin typeface="微软雅黑" panose="020B0503020204020204" charset="-122"/>
                  <a:ea typeface="微软雅黑" panose="020B0503020204020204" charset="-122"/>
                </a:rPr>
                <a:t>AE</a:t>
              </a:r>
              <a:r>
                <a:rPr lang="zh-CN" altLang="en-US" sz="1100" spc="130" dirty="0">
                  <a:solidFill>
                    <a:schemeClr val="tx1">
                      <a:lumMod val="75000"/>
                      <a:lumOff val="25000"/>
                    </a:schemeClr>
                  </a:solidFill>
                  <a:latin typeface="微软雅黑" panose="020B0503020204020204" charset="-122"/>
                  <a:ea typeface="微软雅黑" panose="020B0503020204020204" charset="-122"/>
                </a:rPr>
                <a:t>、图形注意力</a:t>
              </a:r>
              <a:r>
                <a:rPr lang="en-US" altLang="zh-CN" sz="1100" spc="130" dirty="0">
                  <a:solidFill>
                    <a:schemeClr val="tx1">
                      <a:lumMod val="75000"/>
                      <a:lumOff val="25000"/>
                    </a:schemeClr>
                  </a:solidFill>
                  <a:latin typeface="微软雅黑" panose="020B0503020204020204" charset="-122"/>
                  <a:ea typeface="微软雅黑" panose="020B0503020204020204" charset="-122"/>
                </a:rPr>
                <a:t>AE</a:t>
              </a:r>
              <a:r>
                <a:rPr lang="zh-CN" altLang="en-US" sz="1100" spc="130" dirty="0">
                  <a:solidFill>
                    <a:schemeClr val="tx1">
                      <a:lumMod val="75000"/>
                      <a:lumOff val="25000"/>
                    </a:schemeClr>
                  </a:solidFill>
                  <a:latin typeface="微软雅黑" panose="020B0503020204020204" charset="-122"/>
                  <a:ea typeface="微软雅黑" panose="020B0503020204020204" charset="-122"/>
                </a:rPr>
                <a:t>和</a:t>
              </a:r>
              <a:r>
                <a:rPr lang="en-US" altLang="zh-CN" sz="1100" spc="130" dirty="0">
                  <a:solidFill>
                    <a:schemeClr val="tx1">
                      <a:lumMod val="75000"/>
                      <a:lumOff val="25000"/>
                    </a:schemeClr>
                  </a:solidFill>
                  <a:latin typeface="微软雅黑" panose="020B0503020204020204" charset="-122"/>
                  <a:ea typeface="微软雅黑" panose="020B0503020204020204" charset="-122"/>
                </a:rPr>
                <a:t>VAE</a:t>
              </a:r>
              <a:endParaRPr lang="zh-CN" altLang="en-US" sz="1100" spc="13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2509498" y="426695"/>
            <a:ext cx="716093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六种</a:t>
            </a:r>
            <a:r>
              <a:rPr lang="zh-CN" altLang="en-US" sz="3200" b="1" dirty="0">
                <a:solidFill>
                  <a:srgbClr val="033F7B"/>
                </a:solidFill>
                <a:latin typeface="微软雅黑" panose="020B0503020204020204" charset="-122"/>
                <a:ea typeface="微软雅黑" panose="020B0503020204020204" charset="-122"/>
              </a:rPr>
              <a:t>基于深度学习的社区检测分类方法</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8830640" y="3599825"/>
            <a:ext cx="2992229" cy="879876"/>
            <a:chOff x="2710442" y="3616045"/>
            <a:chExt cx="2992229" cy="879876"/>
          </a:xfrm>
        </p:grpSpPr>
        <p:grpSp>
          <p:nvGrpSpPr>
            <p:cNvPr id="13" name="组合 12"/>
            <p:cNvGrpSpPr/>
            <p:nvPr/>
          </p:nvGrpSpPr>
          <p:grpSpPr>
            <a:xfrm>
              <a:off x="4154893" y="3616045"/>
              <a:ext cx="314604" cy="314604"/>
              <a:chOff x="1498001" y="3670019"/>
              <a:chExt cx="206656" cy="206656"/>
            </a:xfrm>
          </p:grpSpPr>
          <p:sp>
            <p:nvSpPr>
              <p:cNvPr id="18" name="流程图: 接点 17"/>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9"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grpSp>
        <p:grpSp>
          <p:nvGrpSpPr>
            <p:cNvPr id="14" name="组合 13"/>
            <p:cNvGrpSpPr/>
            <p:nvPr/>
          </p:nvGrpSpPr>
          <p:grpSpPr>
            <a:xfrm>
              <a:off x="2710442" y="4099028"/>
              <a:ext cx="2992229" cy="396893"/>
              <a:chOff x="105214" y="3116588"/>
              <a:chExt cx="2992229" cy="396893"/>
            </a:xfrm>
          </p:grpSpPr>
          <p:sp>
            <p:nvSpPr>
              <p:cNvPr id="16" name="矩形: 圆角 15"/>
              <p:cNvSpPr/>
              <p:nvPr/>
            </p:nvSpPr>
            <p:spPr>
              <a:xfrm>
                <a:off x="541816" y="3116588"/>
                <a:ext cx="2448889"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文本框 16"/>
              <p:cNvSpPr txBox="1"/>
              <p:nvPr/>
            </p:nvSpPr>
            <p:spPr>
              <a:xfrm>
                <a:off x="105214" y="3144149"/>
                <a:ext cx="2992229" cy="369332"/>
              </a:xfrm>
              <a:prstGeom prst="rect">
                <a:avLst/>
              </a:prstGeom>
              <a:noFill/>
              <a:extLst>
                <a:ext uri="{909E8E84-426E-40DD-AFC4-6F175D3DCCD1}">
                  <a14:hiddenFill xmlns:a14="http://schemas.microsoft.com/office/drawing/2010/main">
                    <a:solidFill>
                      <a:srgbClr val="033F7B"/>
                    </a:solidFill>
                  </a14:hiddenFill>
                </a:ext>
              </a:extLst>
            </p:spPr>
            <p:txBody>
              <a:bodyPr wrap="square" rtlCol="0">
                <a:spAutoFit/>
              </a:bodyPr>
              <a:lstStyle/>
              <a:p>
                <a:pPr algn="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深度稀疏滤波（</a:t>
                </a:r>
                <a:r>
                  <a:rPr lang="en-US" altLang="zh-CN" sz="1800" dirty="0">
                    <a:solidFill>
                      <a:schemeClr val="bg1"/>
                    </a:solidFill>
                    <a:effectLst/>
                    <a:latin typeface="Helvetica" panose="020B0604020202020204" pitchFamily="34" charset="0"/>
                    <a:ea typeface="等线" panose="02010600030101010101" pitchFamily="2" charset="-122"/>
                  </a:rPr>
                  <a:t>DSF</a:t>
                </a:r>
                <a:r>
                  <a:rPr lang="zh-CN" altLang="zh-CN" sz="1800" dirty="0">
                    <a:solidFill>
                      <a:schemeClr val="bg1"/>
                    </a:solidFill>
                    <a:effectLst/>
                    <a:latin typeface="Helvetica" panose="020B0604020202020204" pitchFamily="34" charset="0"/>
                    <a:ea typeface="等线" panose="02010600030101010101" pitchFamily="2" charset="-122"/>
                    <a:cs typeface="Helvetica" panose="020B0604020202020204" pitchFamily="34" charset="0"/>
                  </a:rPr>
                  <a:t>）</a:t>
                </a:r>
                <a:endParaRPr lang="zh-CN" altLang="en-US" sz="1600" spc="130" dirty="0">
                  <a:solidFill>
                    <a:schemeClr val="bg1"/>
                  </a:solidFill>
                  <a:latin typeface="微软雅黑" panose="020B0503020204020204" charset="-122"/>
                  <a:ea typeface="微软雅黑" panose="020B0503020204020204" charset="-122"/>
                </a:endParaRPr>
              </a:p>
            </p:txBody>
          </p:sp>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2505708" y="426695"/>
            <a:ext cx="716851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dirty="0">
                <a:ln>
                  <a:noFill/>
                </a:ln>
                <a:solidFill>
                  <a:srgbClr val="033F7B"/>
                </a:solidFill>
                <a:effectLst/>
                <a:uLnTx/>
                <a:uFillTx/>
                <a:latin typeface="微软雅黑" panose="020B0503020204020204" charset="-122"/>
                <a:ea typeface="微软雅黑" panose="020B0503020204020204" charset="-122"/>
                <a:sym typeface="+mn-ea"/>
              </a:rPr>
              <a:t>2.1 </a:t>
            </a:r>
            <a:r>
              <a:rPr lang="zh-CN" altLang="en-US" sz="3200" b="1" dirty="0">
                <a:solidFill>
                  <a:srgbClr val="033F7B"/>
                </a:solidFill>
                <a:latin typeface="微软雅黑" panose="020B0503020204020204" charset="-122"/>
                <a:ea typeface="微软雅黑" panose="020B0503020204020204" charset="-122"/>
              </a:rPr>
              <a:t>基于</a:t>
            </a:r>
            <a:r>
              <a:rPr lang="en-US" altLang="zh-CN" sz="3200" b="1" dirty="0">
                <a:solidFill>
                  <a:srgbClr val="033F7B"/>
                </a:solidFill>
                <a:latin typeface="微软雅黑" panose="020B0503020204020204" charset="-122"/>
                <a:ea typeface="微软雅黑" panose="020B0503020204020204" charset="-122"/>
              </a:rPr>
              <a:t>CNN</a:t>
            </a: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卷积神经网络</a:t>
            </a:r>
            <a:r>
              <a:rPr lang="zh-CN" altLang="en-US" sz="3200" b="1" dirty="0">
                <a:solidFill>
                  <a:srgbClr val="033F7B"/>
                </a:solidFill>
                <a:latin typeface="微软雅黑" panose="020B0503020204020204" charset="-122"/>
                <a:ea typeface="微软雅黑" panose="020B0503020204020204" charset="-122"/>
              </a:rPr>
              <a:t>的社区检测</a:t>
            </a: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1026" name="Picture 2" descr="应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43" y="1566008"/>
            <a:ext cx="9464551" cy="4532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90310" y="1827290"/>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3020204020204" charset="-122"/>
                <a:ea typeface="微软雅黑" panose="020B0503020204020204" charset="-122"/>
                <a:cs typeface="Arial" panose="020B0604020202020204" pitchFamily="34" charset="0"/>
                <a:sym typeface="+mn-ea"/>
              </a:rPr>
              <a:t>输入标题</a:t>
            </a:r>
          </a:p>
        </p:txBody>
      </p:sp>
      <p:sp>
        <p:nvSpPr>
          <p:cNvPr id="20" name="文本框 19"/>
          <p:cNvSpPr txBox="1"/>
          <p:nvPr/>
        </p:nvSpPr>
        <p:spPr>
          <a:xfrm>
            <a:off x="1304550" y="4347404"/>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3020204020204" charset="-122"/>
                <a:ea typeface="微软雅黑" panose="020B0503020204020204" charset="-122"/>
                <a:cs typeface="Arial" panose="020B0604020202020204" pitchFamily="34" charset="0"/>
              </a:rPr>
              <a:t>输入标题</a:t>
            </a:r>
          </a:p>
        </p:txBody>
      </p:sp>
      <p:sp>
        <p:nvSpPr>
          <p:cNvPr id="21" name="文本框 20"/>
          <p:cNvSpPr txBox="1"/>
          <p:nvPr/>
        </p:nvSpPr>
        <p:spPr>
          <a:xfrm>
            <a:off x="92539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1"/>
          <p:cNvSpPr txBox="1"/>
          <p:nvPr/>
        </p:nvSpPr>
        <p:spPr>
          <a:xfrm>
            <a:off x="852634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sp>
        <p:nvSpPr>
          <p:cNvPr id="3" name="文本框 2"/>
          <p:cNvSpPr txBox="1"/>
          <p:nvPr/>
        </p:nvSpPr>
        <p:spPr>
          <a:xfrm>
            <a:off x="4711896" y="247088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stretch>
            <a:fillRect/>
          </a:stretch>
        </p:blipFill>
        <p:spPr>
          <a:xfrm>
            <a:off x="992996" y="1405277"/>
            <a:ext cx="9730449" cy="2594786"/>
          </a:xfrm>
          <a:prstGeom prst="rect">
            <a:avLst/>
          </a:prstGeom>
        </p:spPr>
      </p:pic>
      <p:pic>
        <p:nvPicPr>
          <p:cNvPr id="16" name="图片 15"/>
          <p:cNvPicPr>
            <a:picLocks noChangeAspect="1"/>
          </p:cNvPicPr>
          <p:nvPr/>
        </p:nvPicPr>
        <p:blipFill>
          <a:blip r:embed="rId4"/>
          <a:stretch>
            <a:fillRect/>
          </a:stretch>
        </p:blipFill>
        <p:spPr>
          <a:xfrm>
            <a:off x="1234924" y="3943383"/>
            <a:ext cx="9338897" cy="2746499"/>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541292" y="1960954"/>
            <a:ext cx="2387720" cy="3560175"/>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971354" y="2704683"/>
            <a:ext cx="1371028"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卷积层</a:t>
            </a:r>
          </a:p>
        </p:txBody>
      </p:sp>
      <p:sp>
        <p:nvSpPr>
          <p:cNvPr id="25" name="文本框 24"/>
          <p:cNvSpPr txBox="1"/>
          <p:nvPr/>
        </p:nvSpPr>
        <p:spPr>
          <a:xfrm>
            <a:off x="540996" y="2971120"/>
            <a:ext cx="2503259" cy="2348785"/>
          </a:xfrm>
          <a:prstGeom prst="rect">
            <a:avLst/>
          </a:prstGeom>
          <a:noFill/>
        </p:spPr>
        <p:txBody>
          <a:bodyPr wrap="square" rtlCol="0">
            <a:spAutoFit/>
          </a:bodyPr>
          <a:lstStyle/>
          <a:p>
            <a:pP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卷积神经网路中每层卷积层由若干卷积单元组成，每个卷积单元的参数都是通过反向传播算法优化得到的。卷积运算的目的是提取输入的不同特征，第一层卷积层可能只能提取一些低级的特征如边缘、线条和角等层级，更多层的网络能从低级特征中迭代提取更复杂的特征。</a:t>
            </a:r>
          </a:p>
        </p:txBody>
      </p:sp>
      <p:sp>
        <p:nvSpPr>
          <p:cNvPr id="26" name="Freeform 141"/>
          <p:cNvSpPr>
            <a:spLocks noEditPoints="1"/>
          </p:cNvSpPr>
          <p:nvPr/>
        </p:nvSpPr>
        <p:spPr bwMode="auto">
          <a:xfrm>
            <a:off x="1367316" y="2143295"/>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grpSp>
        <p:nvGrpSpPr>
          <p:cNvPr id="28" name="组合 27"/>
          <p:cNvGrpSpPr/>
          <p:nvPr/>
        </p:nvGrpSpPr>
        <p:grpSpPr>
          <a:xfrm>
            <a:off x="1397450" y="5278288"/>
            <a:ext cx="648000" cy="648000"/>
            <a:chOff x="2136406" y="5644515"/>
            <a:chExt cx="648000" cy="648000"/>
          </a:xfrm>
        </p:grpSpPr>
        <p:grpSp>
          <p:nvGrpSpPr>
            <p:cNvPr id="23" name="组合 22"/>
            <p:cNvGrpSpPr/>
            <p:nvPr/>
          </p:nvGrpSpPr>
          <p:grpSpPr>
            <a:xfrm>
              <a:off x="2136406" y="5644515"/>
              <a:ext cx="648000" cy="648000"/>
              <a:chOff x="2136406" y="5644515"/>
              <a:chExt cx="648000" cy="648000"/>
            </a:xfrm>
          </p:grpSpPr>
          <p:sp>
            <p:nvSpPr>
              <p:cNvPr id="21" name="流程图: 接点 20"/>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流程图: 接点 21"/>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01</a:t>
              </a:r>
              <a:endParaRPr lang="zh-CN" altLang="en-US" spc="130" dirty="0">
                <a:solidFill>
                  <a:schemeClr val="bg1"/>
                </a:solidFill>
                <a:latin typeface="+mn-ea"/>
                <a:cs typeface="Arial" panose="020B0604020202020204" pitchFamily="34" charset="0"/>
              </a:endParaRPr>
            </a:p>
          </p:txBody>
        </p:sp>
      </p:grpSp>
      <p:sp>
        <p:nvSpPr>
          <p:cNvPr id="41" name="矩形: 圆角 40"/>
          <p:cNvSpPr/>
          <p:nvPr/>
        </p:nvSpPr>
        <p:spPr>
          <a:xfrm>
            <a:off x="6267702" y="1956038"/>
            <a:ext cx="2071822"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237085" y="2485689"/>
            <a:ext cx="2133054" cy="646331"/>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池化层</a:t>
            </a:r>
            <a:r>
              <a:rPr lang="en-US" altLang="zh-CN"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a:t>
            </a: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进行缩小</a:t>
            </a:r>
          </a:p>
        </p:txBody>
      </p:sp>
      <p:sp>
        <p:nvSpPr>
          <p:cNvPr id="43" name="文本框 42"/>
          <p:cNvSpPr txBox="1"/>
          <p:nvPr/>
        </p:nvSpPr>
        <p:spPr>
          <a:xfrm>
            <a:off x="6297828" y="2971120"/>
            <a:ext cx="2018129" cy="1333122"/>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通常在卷积层之后会得到维度很大的特征，将特征切成几个区域，取其最大值或平均值，得到新的、维度较小的特征。</a:t>
            </a:r>
          </a:p>
        </p:txBody>
      </p:sp>
      <p:grpSp>
        <p:nvGrpSpPr>
          <p:cNvPr id="45" name="组合 44"/>
          <p:cNvGrpSpPr/>
          <p:nvPr/>
        </p:nvGrpSpPr>
        <p:grpSpPr>
          <a:xfrm>
            <a:off x="6979612" y="5287076"/>
            <a:ext cx="648000" cy="648000"/>
            <a:chOff x="2136406" y="5644515"/>
            <a:chExt cx="648000" cy="648000"/>
          </a:xfrm>
        </p:grpSpPr>
        <p:grpSp>
          <p:nvGrpSpPr>
            <p:cNvPr id="46" name="组合 45"/>
            <p:cNvGrpSpPr/>
            <p:nvPr/>
          </p:nvGrpSpPr>
          <p:grpSpPr>
            <a:xfrm>
              <a:off x="2136406" y="5644515"/>
              <a:ext cx="648000" cy="648000"/>
              <a:chOff x="2136406" y="5644515"/>
              <a:chExt cx="648000" cy="648000"/>
            </a:xfrm>
          </p:grpSpPr>
          <p:sp>
            <p:nvSpPr>
              <p:cNvPr id="48" name="流程图: 接点 47"/>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接点 48"/>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03</a:t>
              </a:r>
              <a:endParaRPr lang="zh-CN" altLang="en-US" spc="130" dirty="0">
                <a:solidFill>
                  <a:schemeClr val="bg1"/>
                </a:solidFill>
                <a:latin typeface="+mn-ea"/>
                <a:cs typeface="Arial" panose="020B0604020202020204" pitchFamily="34" charset="0"/>
              </a:endParaRPr>
            </a:p>
          </p:txBody>
        </p:sp>
      </p:grpSp>
      <p:sp>
        <p:nvSpPr>
          <p:cNvPr id="72" name="矩形: 圆角 71"/>
          <p:cNvSpPr/>
          <p:nvPr/>
        </p:nvSpPr>
        <p:spPr>
          <a:xfrm>
            <a:off x="3436307" y="1956038"/>
            <a:ext cx="2192017"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3705511" y="2707779"/>
            <a:ext cx="1590581"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线性整流层</a:t>
            </a:r>
          </a:p>
        </p:txBody>
      </p:sp>
      <p:sp>
        <p:nvSpPr>
          <p:cNvPr id="74" name="文本框 73"/>
          <p:cNvSpPr txBox="1"/>
          <p:nvPr/>
        </p:nvSpPr>
        <p:spPr>
          <a:xfrm>
            <a:off x="3552035" y="3040859"/>
            <a:ext cx="2040691" cy="1107996"/>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Tx/>
              <a:buNone/>
            </a:pPr>
            <a:r>
              <a:rPr lang="zh-CN" altLang="zh-CN" sz="1100" spc="130" dirty="0">
                <a:solidFill>
                  <a:schemeClr val="tx1">
                    <a:lumMod val="75000"/>
                    <a:lumOff val="25000"/>
                  </a:schemeClr>
                </a:solidFill>
                <a:latin typeface="微软雅黑 Light" panose="020B0502040204020203" charset="-122"/>
                <a:ea typeface="微软雅黑 Light" panose="020B0502040204020203" charset="-122"/>
              </a:rPr>
              <a:t>这一层神经的活性化函数（Activation function）使用线性整流（Rectified Linear Units, ReLU）f(x)=max(0,x)f(x)=max(0,x)。 </a:t>
            </a:r>
          </a:p>
        </p:txBody>
      </p:sp>
      <p:grpSp>
        <p:nvGrpSpPr>
          <p:cNvPr id="76" name="组合 75"/>
          <p:cNvGrpSpPr/>
          <p:nvPr/>
        </p:nvGrpSpPr>
        <p:grpSpPr>
          <a:xfrm>
            <a:off x="4169726" y="5278288"/>
            <a:ext cx="648000" cy="648000"/>
            <a:chOff x="2136406" y="5644515"/>
            <a:chExt cx="648000" cy="648000"/>
          </a:xfrm>
        </p:grpSpPr>
        <p:grpSp>
          <p:nvGrpSpPr>
            <p:cNvPr id="77" name="组合 76"/>
            <p:cNvGrpSpPr/>
            <p:nvPr/>
          </p:nvGrpSpPr>
          <p:grpSpPr>
            <a:xfrm>
              <a:off x="2136406" y="5644515"/>
              <a:ext cx="648000" cy="648000"/>
              <a:chOff x="2136406" y="5644515"/>
              <a:chExt cx="648000" cy="648000"/>
            </a:xfrm>
          </p:grpSpPr>
          <p:sp>
            <p:nvSpPr>
              <p:cNvPr id="79" name="流程图: 接点 7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02</a:t>
              </a:r>
              <a:endParaRPr lang="zh-CN" altLang="en-US" spc="130" dirty="0">
                <a:solidFill>
                  <a:schemeClr val="bg1"/>
                </a:solidFill>
                <a:latin typeface="+mn-ea"/>
                <a:cs typeface="Arial" panose="020B0604020202020204" pitchFamily="34" charset="0"/>
              </a:endParaRPr>
            </a:p>
          </p:txBody>
        </p:sp>
      </p:grpSp>
      <p:sp>
        <p:nvSpPr>
          <p:cNvPr id="81" name="Freeform 113"/>
          <p:cNvSpPr>
            <a:spLocks noEditPoints="1"/>
          </p:cNvSpPr>
          <p:nvPr/>
        </p:nvSpPr>
        <p:spPr bwMode="auto">
          <a:xfrm>
            <a:off x="4193166" y="2143295"/>
            <a:ext cx="395720" cy="607590"/>
          </a:xfrm>
          <a:custGeom>
            <a:avLst/>
            <a:gdLst>
              <a:gd name="T0" fmla="*/ 98 w 105"/>
              <a:gd name="T1" fmla="*/ 57 h 160"/>
              <a:gd name="T2" fmla="*/ 53 w 105"/>
              <a:gd name="T3" fmla="*/ 126 h 160"/>
              <a:gd name="T4" fmla="*/ 8 w 105"/>
              <a:gd name="T5" fmla="*/ 57 h 160"/>
              <a:gd name="T6" fmla="*/ 0 w 105"/>
              <a:gd name="T7" fmla="*/ 57 h 160"/>
              <a:gd name="T8" fmla="*/ 49 w 105"/>
              <a:gd name="T9" fmla="*/ 133 h 160"/>
              <a:gd name="T10" fmla="*/ 29 w 105"/>
              <a:gd name="T11" fmla="*/ 152 h 160"/>
              <a:gd name="T12" fmla="*/ 29 w 105"/>
              <a:gd name="T13" fmla="*/ 160 h 160"/>
              <a:gd name="T14" fmla="*/ 79 w 105"/>
              <a:gd name="T15" fmla="*/ 156 h 160"/>
              <a:gd name="T16" fmla="*/ 56 w 105"/>
              <a:gd name="T17" fmla="*/ 152 h 160"/>
              <a:gd name="T18" fmla="*/ 105 w 105"/>
              <a:gd name="T19" fmla="*/ 81 h 160"/>
              <a:gd name="T20" fmla="*/ 101 w 105"/>
              <a:gd name="T21" fmla="*/ 53 h 160"/>
              <a:gd name="T22" fmla="*/ 50 w 105"/>
              <a:gd name="T23" fmla="*/ 0 h 160"/>
              <a:gd name="T24" fmla="*/ 19 w 105"/>
              <a:gd name="T25" fmla="*/ 83 h 160"/>
              <a:gd name="T26" fmla="*/ 55 w 105"/>
              <a:gd name="T27" fmla="*/ 114 h 160"/>
              <a:gd name="T28" fmla="*/ 86 w 105"/>
              <a:gd name="T29" fmla="*/ 31 h 160"/>
              <a:gd name="T30" fmla="*/ 79 w 105"/>
              <a:gd name="T31" fmla="*/ 41 h 160"/>
              <a:gd name="T32" fmla="*/ 61 w 105"/>
              <a:gd name="T33" fmla="*/ 45 h 160"/>
              <a:gd name="T34" fmla="*/ 79 w 105"/>
              <a:gd name="T35" fmla="*/ 48 h 160"/>
              <a:gd name="T36" fmla="*/ 65 w 105"/>
              <a:gd name="T37" fmla="*/ 59 h 160"/>
              <a:gd name="T38" fmla="*/ 65 w 105"/>
              <a:gd name="T39" fmla="*/ 66 h 160"/>
              <a:gd name="T40" fmla="*/ 79 w 105"/>
              <a:gd name="T41" fmla="*/ 77 h 160"/>
              <a:gd name="T42" fmla="*/ 61 w 105"/>
              <a:gd name="T43" fmla="*/ 81 h 160"/>
              <a:gd name="T44" fmla="*/ 79 w 105"/>
              <a:gd name="T45" fmla="*/ 84 h 160"/>
              <a:gd name="T46" fmla="*/ 50 w 105"/>
              <a:gd name="T47" fmla="*/ 107 h 160"/>
              <a:gd name="T48" fmla="*/ 40 w 105"/>
              <a:gd name="T49" fmla="*/ 84 h 160"/>
              <a:gd name="T50" fmla="*/ 40 w 105"/>
              <a:gd name="T51" fmla="*/ 77 h 160"/>
              <a:gd name="T52" fmla="*/ 26 w 105"/>
              <a:gd name="T53" fmla="*/ 66 h 160"/>
              <a:gd name="T54" fmla="*/ 44 w 105"/>
              <a:gd name="T55" fmla="*/ 63 h 160"/>
              <a:gd name="T56" fmla="*/ 26 w 105"/>
              <a:gd name="T57" fmla="*/ 59 h 160"/>
              <a:gd name="T58" fmla="*/ 40 w 105"/>
              <a:gd name="T59" fmla="*/ 48 h 160"/>
              <a:gd name="T60" fmla="*/ 40 w 105"/>
              <a:gd name="T61" fmla="*/ 41 h 160"/>
              <a:gd name="T62" fmla="*/ 26 w 105"/>
              <a:gd name="T63" fmla="*/ 31 h 160"/>
              <a:gd name="T64" fmla="*/ 40 w 105"/>
              <a:gd name="T65" fmla="*/ 20 h 160"/>
              <a:gd name="T66" fmla="*/ 47 w 105"/>
              <a:gd name="T67" fmla="*/ 20 h 160"/>
              <a:gd name="T68" fmla="*/ 58 w 105"/>
              <a:gd name="T69" fmla="*/ 8 h 160"/>
              <a:gd name="T70" fmla="*/ 62 w 105"/>
              <a:gd name="T71" fmla="*/ 24 h 160"/>
              <a:gd name="T72" fmla="*/ 65 w 105"/>
              <a:gd name="T73" fmla="*/ 10 h 160"/>
              <a:gd name="T74" fmla="*/ 79 w 105"/>
              <a:gd name="T75" fmla="*/ 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60">
                <a:moveTo>
                  <a:pt x="101" y="53"/>
                </a:moveTo>
                <a:cubicBezTo>
                  <a:pt x="99" y="53"/>
                  <a:pt x="98" y="55"/>
                  <a:pt x="98" y="57"/>
                </a:cubicBezTo>
                <a:cubicBezTo>
                  <a:pt x="98" y="81"/>
                  <a:pt x="98" y="81"/>
                  <a:pt x="98" y="81"/>
                </a:cubicBezTo>
                <a:cubicBezTo>
                  <a:pt x="98" y="105"/>
                  <a:pt x="77" y="126"/>
                  <a:pt x="53" y="126"/>
                </a:cubicBezTo>
                <a:cubicBezTo>
                  <a:pt x="28" y="126"/>
                  <a:pt x="8" y="105"/>
                  <a:pt x="8" y="81"/>
                </a:cubicBezTo>
                <a:cubicBezTo>
                  <a:pt x="8" y="57"/>
                  <a:pt x="8" y="57"/>
                  <a:pt x="8" y="57"/>
                </a:cubicBezTo>
                <a:cubicBezTo>
                  <a:pt x="8" y="55"/>
                  <a:pt x="6" y="53"/>
                  <a:pt x="4" y="53"/>
                </a:cubicBezTo>
                <a:cubicBezTo>
                  <a:pt x="2" y="53"/>
                  <a:pt x="0" y="55"/>
                  <a:pt x="0" y="57"/>
                </a:cubicBezTo>
                <a:cubicBezTo>
                  <a:pt x="0" y="81"/>
                  <a:pt x="0" y="81"/>
                  <a:pt x="0" y="81"/>
                </a:cubicBezTo>
                <a:cubicBezTo>
                  <a:pt x="0" y="108"/>
                  <a:pt x="22" y="131"/>
                  <a:pt x="49" y="133"/>
                </a:cubicBezTo>
                <a:cubicBezTo>
                  <a:pt x="49" y="152"/>
                  <a:pt x="49" y="152"/>
                  <a:pt x="49" y="152"/>
                </a:cubicBezTo>
                <a:cubicBezTo>
                  <a:pt x="29" y="152"/>
                  <a:pt x="29" y="152"/>
                  <a:pt x="29" y="152"/>
                </a:cubicBezTo>
                <a:cubicBezTo>
                  <a:pt x="27" y="152"/>
                  <a:pt x="26" y="154"/>
                  <a:pt x="26" y="156"/>
                </a:cubicBezTo>
                <a:cubicBezTo>
                  <a:pt x="26" y="158"/>
                  <a:pt x="27" y="160"/>
                  <a:pt x="29" y="160"/>
                </a:cubicBezTo>
                <a:cubicBezTo>
                  <a:pt x="76" y="160"/>
                  <a:pt x="76" y="160"/>
                  <a:pt x="76" y="160"/>
                </a:cubicBezTo>
                <a:cubicBezTo>
                  <a:pt x="78" y="160"/>
                  <a:pt x="79" y="158"/>
                  <a:pt x="79" y="156"/>
                </a:cubicBezTo>
                <a:cubicBezTo>
                  <a:pt x="79" y="154"/>
                  <a:pt x="78" y="152"/>
                  <a:pt x="76" y="152"/>
                </a:cubicBezTo>
                <a:cubicBezTo>
                  <a:pt x="56" y="152"/>
                  <a:pt x="56" y="152"/>
                  <a:pt x="56" y="152"/>
                </a:cubicBezTo>
                <a:cubicBezTo>
                  <a:pt x="56" y="133"/>
                  <a:pt x="56" y="133"/>
                  <a:pt x="56" y="133"/>
                </a:cubicBezTo>
                <a:cubicBezTo>
                  <a:pt x="84" y="131"/>
                  <a:pt x="105" y="108"/>
                  <a:pt x="105" y="81"/>
                </a:cubicBezTo>
                <a:cubicBezTo>
                  <a:pt x="105" y="57"/>
                  <a:pt x="105" y="57"/>
                  <a:pt x="105" y="57"/>
                </a:cubicBezTo>
                <a:cubicBezTo>
                  <a:pt x="105" y="55"/>
                  <a:pt x="103" y="53"/>
                  <a:pt x="101" y="53"/>
                </a:cubicBezTo>
                <a:close/>
                <a:moveTo>
                  <a:pt x="55" y="0"/>
                </a:moveTo>
                <a:cubicBezTo>
                  <a:pt x="50" y="0"/>
                  <a:pt x="50" y="0"/>
                  <a:pt x="50" y="0"/>
                </a:cubicBezTo>
                <a:cubicBezTo>
                  <a:pt x="33" y="0"/>
                  <a:pt x="19" y="14"/>
                  <a:pt x="19" y="31"/>
                </a:cubicBezTo>
                <a:cubicBezTo>
                  <a:pt x="19" y="83"/>
                  <a:pt x="19" y="83"/>
                  <a:pt x="19" y="83"/>
                </a:cubicBezTo>
                <a:cubicBezTo>
                  <a:pt x="19" y="100"/>
                  <a:pt x="33" y="114"/>
                  <a:pt x="50" y="114"/>
                </a:cubicBezTo>
                <a:cubicBezTo>
                  <a:pt x="55" y="114"/>
                  <a:pt x="55" y="114"/>
                  <a:pt x="55" y="114"/>
                </a:cubicBezTo>
                <a:cubicBezTo>
                  <a:pt x="72" y="114"/>
                  <a:pt x="86" y="100"/>
                  <a:pt x="86" y="83"/>
                </a:cubicBezTo>
                <a:cubicBezTo>
                  <a:pt x="86" y="31"/>
                  <a:pt x="86" y="31"/>
                  <a:pt x="86" y="31"/>
                </a:cubicBezTo>
                <a:cubicBezTo>
                  <a:pt x="86" y="14"/>
                  <a:pt x="72" y="0"/>
                  <a:pt x="55" y="0"/>
                </a:cubicBezTo>
                <a:close/>
                <a:moveTo>
                  <a:pt x="79" y="41"/>
                </a:moveTo>
                <a:cubicBezTo>
                  <a:pt x="65" y="41"/>
                  <a:pt x="65" y="41"/>
                  <a:pt x="65" y="41"/>
                </a:cubicBezTo>
                <a:cubicBezTo>
                  <a:pt x="63" y="41"/>
                  <a:pt x="61" y="43"/>
                  <a:pt x="61" y="45"/>
                </a:cubicBezTo>
                <a:cubicBezTo>
                  <a:pt x="61" y="47"/>
                  <a:pt x="63" y="48"/>
                  <a:pt x="65" y="48"/>
                </a:cubicBezTo>
                <a:cubicBezTo>
                  <a:pt x="79" y="48"/>
                  <a:pt x="79" y="48"/>
                  <a:pt x="79" y="48"/>
                </a:cubicBezTo>
                <a:cubicBezTo>
                  <a:pt x="79" y="59"/>
                  <a:pt x="79" y="59"/>
                  <a:pt x="79" y="59"/>
                </a:cubicBezTo>
                <a:cubicBezTo>
                  <a:pt x="65" y="59"/>
                  <a:pt x="65" y="59"/>
                  <a:pt x="65" y="59"/>
                </a:cubicBezTo>
                <a:cubicBezTo>
                  <a:pt x="63" y="59"/>
                  <a:pt x="61" y="61"/>
                  <a:pt x="61" y="63"/>
                </a:cubicBezTo>
                <a:cubicBezTo>
                  <a:pt x="61" y="65"/>
                  <a:pt x="63" y="66"/>
                  <a:pt x="65" y="66"/>
                </a:cubicBezTo>
                <a:cubicBezTo>
                  <a:pt x="79" y="66"/>
                  <a:pt x="79" y="66"/>
                  <a:pt x="79" y="66"/>
                </a:cubicBezTo>
                <a:cubicBezTo>
                  <a:pt x="79" y="77"/>
                  <a:pt x="79" y="77"/>
                  <a:pt x="79" y="77"/>
                </a:cubicBezTo>
                <a:cubicBezTo>
                  <a:pt x="65" y="77"/>
                  <a:pt x="65" y="77"/>
                  <a:pt x="65" y="77"/>
                </a:cubicBezTo>
                <a:cubicBezTo>
                  <a:pt x="63" y="77"/>
                  <a:pt x="61" y="79"/>
                  <a:pt x="61" y="81"/>
                </a:cubicBezTo>
                <a:cubicBezTo>
                  <a:pt x="61" y="83"/>
                  <a:pt x="63" y="84"/>
                  <a:pt x="65" y="84"/>
                </a:cubicBezTo>
                <a:cubicBezTo>
                  <a:pt x="79" y="84"/>
                  <a:pt x="79" y="84"/>
                  <a:pt x="79" y="84"/>
                </a:cubicBezTo>
                <a:cubicBezTo>
                  <a:pt x="78" y="97"/>
                  <a:pt x="68" y="107"/>
                  <a:pt x="55" y="107"/>
                </a:cubicBezTo>
                <a:cubicBezTo>
                  <a:pt x="50" y="107"/>
                  <a:pt x="50" y="107"/>
                  <a:pt x="50" y="107"/>
                </a:cubicBezTo>
                <a:cubicBezTo>
                  <a:pt x="37" y="107"/>
                  <a:pt x="27" y="97"/>
                  <a:pt x="26" y="84"/>
                </a:cubicBezTo>
                <a:cubicBezTo>
                  <a:pt x="40" y="84"/>
                  <a:pt x="40" y="84"/>
                  <a:pt x="40" y="84"/>
                </a:cubicBezTo>
                <a:cubicBezTo>
                  <a:pt x="42" y="84"/>
                  <a:pt x="44" y="83"/>
                  <a:pt x="44" y="81"/>
                </a:cubicBezTo>
                <a:cubicBezTo>
                  <a:pt x="44" y="79"/>
                  <a:pt x="42" y="77"/>
                  <a:pt x="40" y="77"/>
                </a:cubicBezTo>
                <a:cubicBezTo>
                  <a:pt x="26" y="77"/>
                  <a:pt x="26" y="77"/>
                  <a:pt x="26" y="77"/>
                </a:cubicBezTo>
                <a:cubicBezTo>
                  <a:pt x="26" y="66"/>
                  <a:pt x="26" y="66"/>
                  <a:pt x="26" y="66"/>
                </a:cubicBezTo>
                <a:cubicBezTo>
                  <a:pt x="40" y="66"/>
                  <a:pt x="40" y="66"/>
                  <a:pt x="40" y="66"/>
                </a:cubicBezTo>
                <a:cubicBezTo>
                  <a:pt x="42" y="66"/>
                  <a:pt x="44" y="65"/>
                  <a:pt x="44" y="63"/>
                </a:cubicBezTo>
                <a:cubicBezTo>
                  <a:pt x="44" y="61"/>
                  <a:pt x="42" y="59"/>
                  <a:pt x="40" y="59"/>
                </a:cubicBezTo>
                <a:cubicBezTo>
                  <a:pt x="26" y="59"/>
                  <a:pt x="26" y="59"/>
                  <a:pt x="26" y="59"/>
                </a:cubicBezTo>
                <a:cubicBezTo>
                  <a:pt x="26" y="48"/>
                  <a:pt x="26" y="48"/>
                  <a:pt x="26" y="48"/>
                </a:cubicBezTo>
                <a:cubicBezTo>
                  <a:pt x="40" y="48"/>
                  <a:pt x="40" y="48"/>
                  <a:pt x="40" y="48"/>
                </a:cubicBezTo>
                <a:cubicBezTo>
                  <a:pt x="42" y="48"/>
                  <a:pt x="44" y="47"/>
                  <a:pt x="44" y="45"/>
                </a:cubicBezTo>
                <a:cubicBezTo>
                  <a:pt x="44" y="43"/>
                  <a:pt x="42" y="41"/>
                  <a:pt x="40" y="41"/>
                </a:cubicBezTo>
                <a:cubicBezTo>
                  <a:pt x="26" y="41"/>
                  <a:pt x="26" y="41"/>
                  <a:pt x="26" y="41"/>
                </a:cubicBezTo>
                <a:cubicBezTo>
                  <a:pt x="26" y="31"/>
                  <a:pt x="26" y="31"/>
                  <a:pt x="26" y="31"/>
                </a:cubicBezTo>
                <a:cubicBezTo>
                  <a:pt x="26" y="22"/>
                  <a:pt x="32" y="14"/>
                  <a:pt x="40" y="10"/>
                </a:cubicBezTo>
                <a:cubicBezTo>
                  <a:pt x="40" y="20"/>
                  <a:pt x="40" y="20"/>
                  <a:pt x="40" y="20"/>
                </a:cubicBezTo>
                <a:cubicBezTo>
                  <a:pt x="40" y="23"/>
                  <a:pt x="41" y="24"/>
                  <a:pt x="44" y="24"/>
                </a:cubicBezTo>
                <a:cubicBezTo>
                  <a:pt x="46" y="24"/>
                  <a:pt x="47" y="23"/>
                  <a:pt x="47" y="20"/>
                </a:cubicBezTo>
                <a:cubicBezTo>
                  <a:pt x="47" y="8"/>
                  <a:pt x="47" y="8"/>
                  <a:pt x="47" y="8"/>
                </a:cubicBezTo>
                <a:cubicBezTo>
                  <a:pt x="48" y="8"/>
                  <a:pt x="57" y="8"/>
                  <a:pt x="58" y="8"/>
                </a:cubicBezTo>
                <a:cubicBezTo>
                  <a:pt x="58" y="20"/>
                  <a:pt x="58" y="20"/>
                  <a:pt x="58" y="20"/>
                </a:cubicBezTo>
                <a:cubicBezTo>
                  <a:pt x="58" y="23"/>
                  <a:pt x="59" y="24"/>
                  <a:pt x="62" y="24"/>
                </a:cubicBezTo>
                <a:cubicBezTo>
                  <a:pt x="64" y="24"/>
                  <a:pt x="65" y="23"/>
                  <a:pt x="65" y="20"/>
                </a:cubicBezTo>
                <a:cubicBezTo>
                  <a:pt x="65" y="10"/>
                  <a:pt x="65" y="10"/>
                  <a:pt x="65" y="10"/>
                </a:cubicBezTo>
                <a:cubicBezTo>
                  <a:pt x="73" y="14"/>
                  <a:pt x="79" y="22"/>
                  <a:pt x="79" y="31"/>
                </a:cubicBezTo>
                <a:lnTo>
                  <a:pt x="79" y="41"/>
                </a:ln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82" name="Freeform 148"/>
          <p:cNvSpPr>
            <a:spLocks noEditPoints="1"/>
          </p:cNvSpPr>
          <p:nvPr/>
        </p:nvSpPr>
        <p:spPr bwMode="auto">
          <a:xfrm>
            <a:off x="7032251" y="2202136"/>
            <a:ext cx="560042" cy="444452"/>
          </a:xfrm>
          <a:custGeom>
            <a:avLst/>
            <a:gdLst>
              <a:gd name="T0" fmla="*/ 99 w 160"/>
              <a:gd name="T1" fmla="*/ 2 h 126"/>
              <a:gd name="T2" fmla="*/ 88 w 160"/>
              <a:gd name="T3" fmla="*/ 3 h 126"/>
              <a:gd name="T4" fmla="*/ 43 w 160"/>
              <a:gd name="T5" fmla="*/ 33 h 126"/>
              <a:gd name="T6" fmla="*/ 26 w 160"/>
              <a:gd name="T7" fmla="*/ 33 h 126"/>
              <a:gd name="T8" fmla="*/ 17 w 160"/>
              <a:gd name="T9" fmla="*/ 41 h 126"/>
              <a:gd name="T10" fmla="*/ 15 w 160"/>
              <a:gd name="T11" fmla="*/ 41 h 126"/>
              <a:gd name="T12" fmla="*/ 0 w 160"/>
              <a:gd name="T13" fmla="*/ 56 h 126"/>
              <a:gd name="T14" fmla="*/ 0 w 160"/>
              <a:gd name="T15" fmla="*/ 72 h 126"/>
              <a:gd name="T16" fmla="*/ 15 w 160"/>
              <a:gd name="T17" fmla="*/ 86 h 126"/>
              <a:gd name="T18" fmla="*/ 17 w 160"/>
              <a:gd name="T19" fmla="*/ 86 h 126"/>
              <a:gd name="T20" fmla="*/ 26 w 160"/>
              <a:gd name="T21" fmla="*/ 94 h 126"/>
              <a:gd name="T22" fmla="*/ 43 w 160"/>
              <a:gd name="T23" fmla="*/ 94 h 126"/>
              <a:gd name="T24" fmla="*/ 88 w 160"/>
              <a:gd name="T25" fmla="*/ 125 h 126"/>
              <a:gd name="T26" fmla="*/ 94 w 160"/>
              <a:gd name="T27" fmla="*/ 126 h 126"/>
              <a:gd name="T28" fmla="*/ 99 w 160"/>
              <a:gd name="T29" fmla="*/ 125 h 126"/>
              <a:gd name="T30" fmla="*/ 105 w 160"/>
              <a:gd name="T31" fmla="*/ 116 h 126"/>
              <a:gd name="T32" fmla="*/ 105 w 160"/>
              <a:gd name="T33" fmla="*/ 12 h 126"/>
              <a:gd name="T34" fmla="*/ 99 w 160"/>
              <a:gd name="T35" fmla="*/ 2 h 126"/>
              <a:gd name="T36" fmla="*/ 17 w 160"/>
              <a:gd name="T37" fmla="*/ 78 h 126"/>
              <a:gd name="T38" fmla="*/ 15 w 160"/>
              <a:gd name="T39" fmla="*/ 78 h 126"/>
              <a:gd name="T40" fmla="*/ 8 w 160"/>
              <a:gd name="T41" fmla="*/ 72 h 126"/>
              <a:gd name="T42" fmla="*/ 8 w 160"/>
              <a:gd name="T43" fmla="*/ 56 h 126"/>
              <a:gd name="T44" fmla="*/ 15 w 160"/>
              <a:gd name="T45" fmla="*/ 49 h 126"/>
              <a:gd name="T46" fmla="*/ 17 w 160"/>
              <a:gd name="T47" fmla="*/ 49 h 126"/>
              <a:gd name="T48" fmla="*/ 17 w 160"/>
              <a:gd name="T49" fmla="*/ 78 h 126"/>
              <a:gd name="T50" fmla="*/ 40 w 160"/>
              <a:gd name="T51" fmla="*/ 86 h 126"/>
              <a:gd name="T52" fmla="*/ 40 w 160"/>
              <a:gd name="T53" fmla="*/ 86 h 126"/>
              <a:gd name="T54" fmla="*/ 26 w 160"/>
              <a:gd name="T55" fmla="*/ 86 h 126"/>
              <a:gd name="T56" fmla="*/ 26 w 160"/>
              <a:gd name="T57" fmla="*/ 86 h 126"/>
              <a:gd name="T58" fmla="*/ 26 w 160"/>
              <a:gd name="T59" fmla="*/ 82 h 126"/>
              <a:gd name="T60" fmla="*/ 26 w 160"/>
              <a:gd name="T61" fmla="*/ 42 h 126"/>
              <a:gd name="T62" fmla="*/ 26 w 160"/>
              <a:gd name="T63" fmla="*/ 42 h 126"/>
              <a:gd name="T64" fmla="*/ 40 w 160"/>
              <a:gd name="T65" fmla="*/ 42 h 126"/>
              <a:gd name="T66" fmla="*/ 40 w 160"/>
              <a:gd name="T67" fmla="*/ 86 h 126"/>
              <a:gd name="T68" fmla="*/ 97 w 160"/>
              <a:gd name="T69" fmla="*/ 116 h 126"/>
              <a:gd name="T70" fmla="*/ 95 w 160"/>
              <a:gd name="T71" fmla="*/ 118 h 126"/>
              <a:gd name="T72" fmla="*/ 93 w 160"/>
              <a:gd name="T73" fmla="*/ 118 h 126"/>
              <a:gd name="T74" fmla="*/ 48 w 160"/>
              <a:gd name="T75" fmla="*/ 88 h 126"/>
              <a:gd name="T76" fmla="*/ 48 w 160"/>
              <a:gd name="T77" fmla="*/ 40 h 126"/>
              <a:gd name="T78" fmla="*/ 93 w 160"/>
              <a:gd name="T79" fmla="*/ 10 h 126"/>
              <a:gd name="T80" fmla="*/ 95 w 160"/>
              <a:gd name="T81" fmla="*/ 10 h 126"/>
              <a:gd name="T82" fmla="*/ 97 w 160"/>
              <a:gd name="T83" fmla="*/ 12 h 126"/>
              <a:gd name="T84" fmla="*/ 97 w 160"/>
              <a:gd name="T85" fmla="*/ 116 h 126"/>
              <a:gd name="T86" fmla="*/ 147 w 160"/>
              <a:gd name="T87" fmla="*/ 64 h 126"/>
              <a:gd name="T88" fmla="*/ 159 w 160"/>
              <a:gd name="T89" fmla="*/ 52 h 126"/>
              <a:gd name="T90" fmla="*/ 159 w 160"/>
              <a:gd name="T91" fmla="*/ 47 h 126"/>
              <a:gd name="T92" fmla="*/ 154 w 160"/>
              <a:gd name="T93" fmla="*/ 47 h 126"/>
              <a:gd name="T94" fmla="*/ 142 w 160"/>
              <a:gd name="T95" fmla="*/ 58 h 126"/>
              <a:gd name="T96" fmla="*/ 130 w 160"/>
              <a:gd name="T97" fmla="*/ 47 h 126"/>
              <a:gd name="T98" fmla="*/ 125 w 160"/>
              <a:gd name="T99" fmla="*/ 47 h 126"/>
              <a:gd name="T100" fmla="*/ 125 w 160"/>
              <a:gd name="T101" fmla="*/ 52 h 126"/>
              <a:gd name="T102" fmla="*/ 137 w 160"/>
              <a:gd name="T103" fmla="*/ 64 h 126"/>
              <a:gd name="T104" fmla="*/ 125 w 160"/>
              <a:gd name="T105" fmla="*/ 75 h 126"/>
              <a:gd name="T106" fmla="*/ 125 w 160"/>
              <a:gd name="T107" fmla="*/ 81 h 126"/>
              <a:gd name="T108" fmla="*/ 128 w 160"/>
              <a:gd name="T109" fmla="*/ 82 h 126"/>
              <a:gd name="T110" fmla="*/ 130 w 160"/>
              <a:gd name="T111" fmla="*/ 81 h 126"/>
              <a:gd name="T112" fmla="*/ 142 w 160"/>
              <a:gd name="T113" fmla="*/ 69 h 126"/>
              <a:gd name="T114" fmla="*/ 154 w 160"/>
              <a:gd name="T115" fmla="*/ 81 h 126"/>
              <a:gd name="T116" fmla="*/ 156 w 160"/>
              <a:gd name="T117" fmla="*/ 82 h 126"/>
              <a:gd name="T118" fmla="*/ 159 w 160"/>
              <a:gd name="T119" fmla="*/ 81 h 126"/>
              <a:gd name="T120" fmla="*/ 159 w 160"/>
              <a:gd name="T121" fmla="*/ 75 h 126"/>
              <a:gd name="T122" fmla="*/ 147 w 160"/>
              <a:gd name="T12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26">
                <a:moveTo>
                  <a:pt x="99" y="2"/>
                </a:moveTo>
                <a:cubicBezTo>
                  <a:pt x="96" y="0"/>
                  <a:pt x="92" y="1"/>
                  <a:pt x="88" y="3"/>
                </a:cubicBezTo>
                <a:cubicBezTo>
                  <a:pt x="43" y="33"/>
                  <a:pt x="43" y="33"/>
                  <a:pt x="43" y="33"/>
                </a:cubicBezTo>
                <a:cubicBezTo>
                  <a:pt x="26" y="33"/>
                  <a:pt x="26" y="33"/>
                  <a:pt x="26" y="33"/>
                </a:cubicBezTo>
                <a:cubicBezTo>
                  <a:pt x="21" y="33"/>
                  <a:pt x="18" y="37"/>
                  <a:pt x="17" y="41"/>
                </a:cubicBezTo>
                <a:cubicBezTo>
                  <a:pt x="15" y="41"/>
                  <a:pt x="15" y="41"/>
                  <a:pt x="15" y="41"/>
                </a:cubicBezTo>
                <a:cubicBezTo>
                  <a:pt x="7" y="41"/>
                  <a:pt x="0" y="48"/>
                  <a:pt x="0" y="56"/>
                </a:cubicBezTo>
                <a:cubicBezTo>
                  <a:pt x="0" y="72"/>
                  <a:pt x="0" y="72"/>
                  <a:pt x="0" y="72"/>
                </a:cubicBezTo>
                <a:cubicBezTo>
                  <a:pt x="0" y="80"/>
                  <a:pt x="7" y="86"/>
                  <a:pt x="15" y="86"/>
                </a:cubicBezTo>
                <a:cubicBezTo>
                  <a:pt x="17" y="86"/>
                  <a:pt x="17" y="86"/>
                  <a:pt x="17" y="86"/>
                </a:cubicBezTo>
                <a:cubicBezTo>
                  <a:pt x="18" y="91"/>
                  <a:pt x="21" y="94"/>
                  <a:pt x="26" y="94"/>
                </a:cubicBezTo>
                <a:cubicBezTo>
                  <a:pt x="43" y="94"/>
                  <a:pt x="43" y="94"/>
                  <a:pt x="43" y="94"/>
                </a:cubicBezTo>
                <a:cubicBezTo>
                  <a:pt x="88" y="125"/>
                  <a:pt x="88" y="125"/>
                  <a:pt x="88" y="125"/>
                </a:cubicBezTo>
                <a:cubicBezTo>
                  <a:pt x="90" y="126"/>
                  <a:pt x="92" y="126"/>
                  <a:pt x="94" y="126"/>
                </a:cubicBezTo>
                <a:cubicBezTo>
                  <a:pt x="96" y="126"/>
                  <a:pt x="98" y="126"/>
                  <a:pt x="99" y="125"/>
                </a:cubicBezTo>
                <a:cubicBezTo>
                  <a:pt x="103" y="123"/>
                  <a:pt x="105" y="120"/>
                  <a:pt x="105" y="116"/>
                </a:cubicBezTo>
                <a:cubicBezTo>
                  <a:pt x="105" y="12"/>
                  <a:pt x="105" y="12"/>
                  <a:pt x="105" y="12"/>
                </a:cubicBezTo>
                <a:cubicBezTo>
                  <a:pt x="105" y="8"/>
                  <a:pt x="103" y="4"/>
                  <a:pt x="99" y="2"/>
                </a:cubicBezTo>
                <a:close/>
                <a:moveTo>
                  <a:pt x="17" y="78"/>
                </a:moveTo>
                <a:cubicBezTo>
                  <a:pt x="15" y="78"/>
                  <a:pt x="15" y="78"/>
                  <a:pt x="15" y="78"/>
                </a:cubicBezTo>
                <a:cubicBezTo>
                  <a:pt x="11" y="78"/>
                  <a:pt x="8" y="75"/>
                  <a:pt x="8" y="72"/>
                </a:cubicBezTo>
                <a:cubicBezTo>
                  <a:pt x="8" y="56"/>
                  <a:pt x="8" y="56"/>
                  <a:pt x="8" y="56"/>
                </a:cubicBezTo>
                <a:cubicBezTo>
                  <a:pt x="8" y="52"/>
                  <a:pt x="11" y="49"/>
                  <a:pt x="15" y="49"/>
                </a:cubicBezTo>
                <a:cubicBezTo>
                  <a:pt x="17" y="49"/>
                  <a:pt x="17" y="49"/>
                  <a:pt x="17" y="49"/>
                </a:cubicBezTo>
                <a:lnTo>
                  <a:pt x="17" y="78"/>
                </a:lnTo>
                <a:close/>
                <a:moveTo>
                  <a:pt x="40" y="86"/>
                </a:moveTo>
                <a:cubicBezTo>
                  <a:pt x="40" y="86"/>
                  <a:pt x="40" y="86"/>
                  <a:pt x="40" y="86"/>
                </a:cubicBezTo>
                <a:cubicBezTo>
                  <a:pt x="26" y="86"/>
                  <a:pt x="26" y="86"/>
                  <a:pt x="26" y="86"/>
                </a:cubicBezTo>
                <a:cubicBezTo>
                  <a:pt x="26" y="86"/>
                  <a:pt x="26" y="86"/>
                  <a:pt x="26" y="86"/>
                </a:cubicBezTo>
                <a:cubicBezTo>
                  <a:pt x="26" y="82"/>
                  <a:pt x="26" y="82"/>
                  <a:pt x="26" y="82"/>
                </a:cubicBezTo>
                <a:cubicBezTo>
                  <a:pt x="26" y="42"/>
                  <a:pt x="26" y="42"/>
                  <a:pt x="26" y="42"/>
                </a:cubicBezTo>
                <a:cubicBezTo>
                  <a:pt x="26" y="42"/>
                  <a:pt x="26" y="42"/>
                  <a:pt x="26" y="42"/>
                </a:cubicBezTo>
                <a:cubicBezTo>
                  <a:pt x="40" y="42"/>
                  <a:pt x="40" y="42"/>
                  <a:pt x="40" y="42"/>
                </a:cubicBezTo>
                <a:lnTo>
                  <a:pt x="40" y="86"/>
                </a:lnTo>
                <a:close/>
                <a:moveTo>
                  <a:pt x="97" y="116"/>
                </a:moveTo>
                <a:cubicBezTo>
                  <a:pt x="97" y="117"/>
                  <a:pt x="96" y="118"/>
                  <a:pt x="95" y="118"/>
                </a:cubicBezTo>
                <a:cubicBezTo>
                  <a:pt x="95" y="118"/>
                  <a:pt x="94" y="118"/>
                  <a:pt x="93" y="118"/>
                </a:cubicBezTo>
                <a:cubicBezTo>
                  <a:pt x="48" y="88"/>
                  <a:pt x="48" y="88"/>
                  <a:pt x="48" y="88"/>
                </a:cubicBezTo>
                <a:cubicBezTo>
                  <a:pt x="48" y="40"/>
                  <a:pt x="48" y="40"/>
                  <a:pt x="48" y="40"/>
                </a:cubicBezTo>
                <a:cubicBezTo>
                  <a:pt x="93" y="10"/>
                  <a:pt x="93" y="10"/>
                  <a:pt x="93" y="10"/>
                </a:cubicBezTo>
                <a:cubicBezTo>
                  <a:pt x="94" y="9"/>
                  <a:pt x="95" y="9"/>
                  <a:pt x="95" y="10"/>
                </a:cubicBezTo>
                <a:cubicBezTo>
                  <a:pt x="96" y="10"/>
                  <a:pt x="97" y="10"/>
                  <a:pt x="97" y="12"/>
                </a:cubicBezTo>
                <a:lnTo>
                  <a:pt x="97" y="116"/>
                </a:lnTo>
                <a:close/>
                <a:moveTo>
                  <a:pt x="147" y="64"/>
                </a:moveTo>
                <a:cubicBezTo>
                  <a:pt x="159" y="52"/>
                  <a:pt x="159" y="52"/>
                  <a:pt x="159" y="52"/>
                </a:cubicBezTo>
                <a:cubicBezTo>
                  <a:pt x="160" y="51"/>
                  <a:pt x="160" y="48"/>
                  <a:pt x="159" y="47"/>
                </a:cubicBezTo>
                <a:cubicBezTo>
                  <a:pt x="157" y="45"/>
                  <a:pt x="155" y="45"/>
                  <a:pt x="154" y="47"/>
                </a:cubicBezTo>
                <a:cubicBezTo>
                  <a:pt x="142" y="58"/>
                  <a:pt x="142" y="58"/>
                  <a:pt x="142" y="58"/>
                </a:cubicBezTo>
                <a:cubicBezTo>
                  <a:pt x="130" y="47"/>
                  <a:pt x="130" y="47"/>
                  <a:pt x="130" y="47"/>
                </a:cubicBezTo>
                <a:cubicBezTo>
                  <a:pt x="129" y="45"/>
                  <a:pt x="127" y="45"/>
                  <a:pt x="125" y="47"/>
                </a:cubicBezTo>
                <a:cubicBezTo>
                  <a:pt x="124" y="48"/>
                  <a:pt x="124" y="51"/>
                  <a:pt x="125" y="52"/>
                </a:cubicBezTo>
                <a:cubicBezTo>
                  <a:pt x="137" y="64"/>
                  <a:pt x="137" y="64"/>
                  <a:pt x="137" y="64"/>
                </a:cubicBezTo>
                <a:cubicBezTo>
                  <a:pt x="125" y="75"/>
                  <a:pt x="125" y="75"/>
                  <a:pt x="125" y="75"/>
                </a:cubicBezTo>
                <a:cubicBezTo>
                  <a:pt x="124" y="77"/>
                  <a:pt x="124" y="79"/>
                  <a:pt x="125" y="81"/>
                </a:cubicBezTo>
                <a:cubicBezTo>
                  <a:pt x="126" y="81"/>
                  <a:pt x="127" y="82"/>
                  <a:pt x="128" y="82"/>
                </a:cubicBezTo>
                <a:cubicBezTo>
                  <a:pt x="129" y="82"/>
                  <a:pt x="130" y="81"/>
                  <a:pt x="130" y="81"/>
                </a:cubicBezTo>
                <a:cubicBezTo>
                  <a:pt x="142" y="69"/>
                  <a:pt x="142" y="69"/>
                  <a:pt x="142" y="69"/>
                </a:cubicBezTo>
                <a:cubicBezTo>
                  <a:pt x="154" y="81"/>
                  <a:pt x="154" y="81"/>
                  <a:pt x="154" y="81"/>
                </a:cubicBezTo>
                <a:cubicBezTo>
                  <a:pt x="154" y="81"/>
                  <a:pt x="155" y="82"/>
                  <a:pt x="156" y="82"/>
                </a:cubicBezTo>
                <a:cubicBezTo>
                  <a:pt x="157" y="82"/>
                  <a:pt x="158" y="81"/>
                  <a:pt x="159" y="81"/>
                </a:cubicBezTo>
                <a:cubicBezTo>
                  <a:pt x="160" y="79"/>
                  <a:pt x="160" y="77"/>
                  <a:pt x="159" y="75"/>
                </a:cubicBezTo>
                <a:lnTo>
                  <a:pt x="147" y="64"/>
                </a:ln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2" name="文本框 6"/>
          <p:cNvSpPr txBox="1">
            <a:spLocks noChangeArrowheads="1"/>
          </p:cNvSpPr>
          <p:nvPr/>
        </p:nvSpPr>
        <p:spPr bwMode="auto">
          <a:xfrm>
            <a:off x="4896371" y="426695"/>
            <a:ext cx="2387193"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dirty="0">
                <a:ln>
                  <a:noFill/>
                </a:ln>
                <a:solidFill>
                  <a:srgbClr val="033F7B"/>
                </a:solidFill>
                <a:effectLst/>
                <a:uLnTx/>
                <a:uFillTx/>
                <a:latin typeface="微软雅黑" panose="020B0503020204020204" charset="-122"/>
                <a:ea typeface="微软雅黑" panose="020B0503020204020204" charset="-122"/>
                <a:sym typeface="+mn-ea"/>
              </a:rPr>
              <a:t>CNN</a:t>
            </a: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的过程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3" name="矩形: 圆角 2"/>
          <p:cNvSpPr/>
          <p:nvPr/>
        </p:nvSpPr>
        <p:spPr>
          <a:xfrm>
            <a:off x="9066573" y="1896950"/>
            <a:ext cx="2071822"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547996" y="2677916"/>
            <a:ext cx="1371028"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全连接层</a:t>
            </a:r>
          </a:p>
        </p:txBody>
      </p:sp>
      <p:grpSp>
        <p:nvGrpSpPr>
          <p:cNvPr id="6" name="组合 5"/>
          <p:cNvGrpSpPr/>
          <p:nvPr/>
        </p:nvGrpSpPr>
        <p:grpSpPr>
          <a:xfrm>
            <a:off x="9763344" y="5227988"/>
            <a:ext cx="648000" cy="648000"/>
            <a:chOff x="2136406" y="5644515"/>
            <a:chExt cx="648000" cy="648000"/>
          </a:xfrm>
        </p:grpSpPr>
        <p:grpSp>
          <p:nvGrpSpPr>
            <p:cNvPr id="7" name="组合 6"/>
            <p:cNvGrpSpPr/>
            <p:nvPr/>
          </p:nvGrpSpPr>
          <p:grpSpPr>
            <a:xfrm>
              <a:off x="2136406" y="5644515"/>
              <a:ext cx="648000" cy="648000"/>
              <a:chOff x="2136406" y="5644515"/>
              <a:chExt cx="648000" cy="648000"/>
            </a:xfrm>
          </p:grpSpPr>
          <p:sp>
            <p:nvSpPr>
              <p:cNvPr id="9" name="流程图: 接点 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03</a:t>
              </a:r>
              <a:endParaRPr lang="zh-CN" altLang="en-US" spc="130" dirty="0">
                <a:solidFill>
                  <a:schemeClr val="bg1"/>
                </a:solidFill>
                <a:latin typeface="+mn-ea"/>
                <a:cs typeface="Arial" panose="020B0604020202020204" pitchFamily="34" charset="0"/>
              </a:endParaRPr>
            </a:p>
          </p:txBody>
        </p:sp>
      </p:grpSp>
      <p:sp>
        <p:nvSpPr>
          <p:cNvPr id="13" name="Freeform 141"/>
          <p:cNvSpPr>
            <a:spLocks noEditPoints="1"/>
          </p:cNvSpPr>
          <p:nvPr/>
        </p:nvSpPr>
        <p:spPr bwMode="auto">
          <a:xfrm>
            <a:off x="9957135" y="2193313"/>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16" name="文本框 15"/>
          <p:cNvSpPr txBox="1"/>
          <p:nvPr/>
        </p:nvSpPr>
        <p:spPr>
          <a:xfrm>
            <a:off x="9066573" y="2971120"/>
            <a:ext cx="2018129" cy="823174"/>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把所有局部特征结合变成全局特征，用来计算最后每一类的得分。</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5838073" y="1875119"/>
            <a:ext cx="1680293" cy="521970"/>
          </a:xfrm>
          <a:prstGeom prst="rect">
            <a:avLst/>
          </a:prstGeom>
          <a:noFill/>
        </p:spPr>
        <p:txBody>
          <a:bodyPr wrap="square" rtlCol="0">
            <a:spAutoFit/>
          </a:bodyPr>
          <a:lstStyle/>
          <a:p>
            <a:r>
              <a:rPr lang="zh-CN" altLang="en-US" sz="2800" b="1" spc="130" dirty="0">
                <a:solidFill>
                  <a:schemeClr val="bg1"/>
                </a:solidFill>
                <a:latin typeface="微软雅黑" panose="020B0503020204020204" charset="-122"/>
                <a:ea typeface="微软雅黑" panose="020B0503020204020204" charset="-122"/>
                <a:cs typeface="Arial" panose="020B0604020202020204" pitchFamily="34" charset="0"/>
              </a:rPr>
              <a:t>输入文字</a:t>
            </a:r>
          </a:p>
        </p:txBody>
      </p:sp>
      <p:sp>
        <p:nvSpPr>
          <p:cNvPr id="31" name="Freeform 132"/>
          <p:cNvSpPr>
            <a:spLocks noEditPoints="1"/>
          </p:cNvSpPr>
          <p:nvPr/>
        </p:nvSpPr>
        <p:spPr bwMode="auto">
          <a:xfrm>
            <a:off x="8389577" y="3114608"/>
            <a:ext cx="442230" cy="446088"/>
          </a:xfrm>
          <a:custGeom>
            <a:avLst/>
            <a:gdLst>
              <a:gd name="T0" fmla="*/ 0 w 160"/>
              <a:gd name="T1" fmla="*/ 80 h 160"/>
              <a:gd name="T2" fmla="*/ 160 w 160"/>
              <a:gd name="T3" fmla="*/ 80 h 160"/>
              <a:gd name="T4" fmla="*/ 150 w 160"/>
              <a:gd name="T5" fmla="*/ 60 h 160"/>
              <a:gd name="T6" fmla="*/ 142 w 160"/>
              <a:gd name="T7" fmla="*/ 69 h 160"/>
              <a:gd name="T8" fmla="*/ 125 w 160"/>
              <a:gd name="T9" fmla="*/ 68 h 160"/>
              <a:gd name="T10" fmla="*/ 126 w 160"/>
              <a:gd name="T11" fmla="*/ 81 h 160"/>
              <a:gd name="T12" fmla="*/ 113 w 160"/>
              <a:gd name="T13" fmla="*/ 79 h 160"/>
              <a:gd name="T14" fmla="*/ 104 w 160"/>
              <a:gd name="T15" fmla="*/ 95 h 160"/>
              <a:gd name="T16" fmla="*/ 100 w 160"/>
              <a:gd name="T17" fmla="*/ 115 h 160"/>
              <a:gd name="T18" fmla="*/ 89 w 160"/>
              <a:gd name="T19" fmla="*/ 141 h 160"/>
              <a:gd name="T20" fmla="*/ 76 w 160"/>
              <a:gd name="T21" fmla="*/ 115 h 160"/>
              <a:gd name="T22" fmla="*/ 49 w 160"/>
              <a:gd name="T23" fmla="*/ 96 h 160"/>
              <a:gd name="T24" fmla="*/ 62 w 160"/>
              <a:gd name="T25" fmla="*/ 74 h 160"/>
              <a:gd name="T26" fmla="*/ 91 w 160"/>
              <a:gd name="T27" fmla="*/ 81 h 160"/>
              <a:gd name="T28" fmla="*/ 108 w 160"/>
              <a:gd name="T29" fmla="*/ 62 h 160"/>
              <a:gd name="T30" fmla="*/ 73 w 160"/>
              <a:gd name="T31" fmla="*/ 56 h 160"/>
              <a:gd name="T32" fmla="*/ 82 w 160"/>
              <a:gd name="T33" fmla="*/ 53 h 160"/>
              <a:gd name="T34" fmla="*/ 111 w 160"/>
              <a:gd name="T35" fmla="*/ 40 h 160"/>
              <a:gd name="T36" fmla="*/ 70 w 160"/>
              <a:gd name="T37" fmla="*/ 12 h 160"/>
              <a:gd name="T38" fmla="*/ 90 w 160"/>
              <a:gd name="T39" fmla="*/ 9 h 160"/>
              <a:gd name="T40" fmla="*/ 64 w 160"/>
              <a:gd name="T41" fmla="*/ 30 h 160"/>
              <a:gd name="T42" fmla="*/ 32 w 160"/>
              <a:gd name="T43" fmla="*/ 36 h 160"/>
              <a:gd name="T44" fmla="*/ 9 w 160"/>
              <a:gd name="T45" fmla="*/ 62 h 160"/>
              <a:gd name="T46" fmla="*/ 11 w 160"/>
              <a:gd name="T47" fmla="*/ 104 h 160"/>
              <a:gd name="T48" fmla="*/ 28 w 160"/>
              <a:gd name="T49" fmla="*/ 120 h 160"/>
              <a:gd name="T50" fmla="*/ 43 w 160"/>
              <a:gd name="T51" fmla="*/ 143 h 160"/>
              <a:gd name="T52" fmla="*/ 23 w 160"/>
              <a:gd name="T53" fmla="*/ 101 h 160"/>
              <a:gd name="T54" fmla="*/ 7 w 160"/>
              <a:gd name="T55" fmla="*/ 78 h 160"/>
              <a:gd name="T56" fmla="*/ 39 w 160"/>
              <a:gd name="T57" fmla="*/ 36 h 160"/>
              <a:gd name="T58" fmla="*/ 63 w 160"/>
              <a:gd name="T59" fmla="*/ 14 h 160"/>
              <a:gd name="T60" fmla="*/ 64 w 160"/>
              <a:gd name="T61" fmla="*/ 37 h 160"/>
              <a:gd name="T62" fmla="*/ 92 w 160"/>
              <a:gd name="T63" fmla="*/ 15 h 160"/>
              <a:gd name="T64" fmla="*/ 111 w 160"/>
              <a:gd name="T65" fmla="*/ 33 h 160"/>
              <a:gd name="T66" fmla="*/ 80 w 160"/>
              <a:gd name="T67" fmla="*/ 46 h 160"/>
              <a:gd name="T68" fmla="*/ 69 w 160"/>
              <a:gd name="T69" fmla="*/ 62 h 160"/>
              <a:gd name="T70" fmla="*/ 102 w 160"/>
              <a:gd name="T71" fmla="*/ 67 h 160"/>
              <a:gd name="T72" fmla="*/ 76 w 160"/>
              <a:gd name="T73" fmla="*/ 73 h 160"/>
              <a:gd name="T74" fmla="*/ 44 w 160"/>
              <a:gd name="T75" fmla="*/ 82 h 160"/>
              <a:gd name="T76" fmla="*/ 56 w 160"/>
              <a:gd name="T77" fmla="*/ 116 h 160"/>
              <a:gd name="T78" fmla="*/ 75 w 160"/>
              <a:gd name="T79" fmla="*/ 139 h 160"/>
              <a:gd name="T80" fmla="*/ 94 w 160"/>
              <a:gd name="T81" fmla="*/ 146 h 160"/>
              <a:gd name="T82" fmla="*/ 107 w 160"/>
              <a:gd name="T83" fmla="*/ 115 h 160"/>
              <a:gd name="T84" fmla="*/ 109 w 160"/>
              <a:gd name="T85" fmla="*/ 90 h 160"/>
              <a:gd name="T86" fmla="*/ 118 w 160"/>
              <a:gd name="T87" fmla="*/ 91 h 160"/>
              <a:gd name="T88" fmla="*/ 128 w 160"/>
              <a:gd name="T89" fmla="*/ 75 h 160"/>
              <a:gd name="T90" fmla="*/ 128 w 160"/>
              <a:gd name="T91" fmla="*/ 74 h 160"/>
              <a:gd name="T92" fmla="*/ 144 w 160"/>
              <a:gd name="T93" fmla="*/ 76 h 160"/>
              <a:gd name="T94" fmla="*/ 152 w 160"/>
              <a:gd name="T95" fmla="*/ 6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17" y="34"/>
                </a:moveTo>
                <a:cubicBezTo>
                  <a:pt x="121" y="20"/>
                  <a:pt x="121" y="20"/>
                  <a:pt x="121" y="20"/>
                </a:cubicBezTo>
                <a:cubicBezTo>
                  <a:pt x="135" y="29"/>
                  <a:pt x="146" y="44"/>
                  <a:pt x="150" y="60"/>
                </a:cubicBezTo>
                <a:cubicBezTo>
                  <a:pt x="148" y="61"/>
                  <a:pt x="148" y="61"/>
                  <a:pt x="148" y="61"/>
                </a:cubicBezTo>
                <a:cubicBezTo>
                  <a:pt x="146" y="61"/>
                  <a:pt x="143" y="63"/>
                  <a:pt x="143" y="66"/>
                </a:cubicBezTo>
                <a:cubicBezTo>
                  <a:pt x="142" y="69"/>
                  <a:pt x="142" y="69"/>
                  <a:pt x="142" y="69"/>
                </a:cubicBezTo>
                <a:cubicBezTo>
                  <a:pt x="142" y="69"/>
                  <a:pt x="142" y="69"/>
                  <a:pt x="142" y="69"/>
                </a:cubicBezTo>
                <a:cubicBezTo>
                  <a:pt x="142" y="69"/>
                  <a:pt x="142" y="69"/>
                  <a:pt x="142" y="69"/>
                </a:cubicBezTo>
                <a:cubicBezTo>
                  <a:pt x="138" y="66"/>
                  <a:pt x="138" y="66"/>
                  <a:pt x="138" y="66"/>
                </a:cubicBezTo>
                <a:cubicBezTo>
                  <a:pt x="135" y="64"/>
                  <a:pt x="132" y="64"/>
                  <a:pt x="130" y="65"/>
                </a:cubicBezTo>
                <a:cubicBezTo>
                  <a:pt x="125" y="68"/>
                  <a:pt x="125" y="68"/>
                  <a:pt x="125" y="68"/>
                </a:cubicBezTo>
                <a:cubicBezTo>
                  <a:pt x="122" y="69"/>
                  <a:pt x="121" y="72"/>
                  <a:pt x="121" y="75"/>
                </a:cubicBezTo>
                <a:cubicBezTo>
                  <a:pt x="121" y="78"/>
                  <a:pt x="123" y="80"/>
                  <a:pt x="125" y="81"/>
                </a:cubicBezTo>
                <a:cubicBezTo>
                  <a:pt x="126" y="81"/>
                  <a:pt x="126" y="81"/>
                  <a:pt x="126" y="81"/>
                </a:cubicBezTo>
                <a:cubicBezTo>
                  <a:pt x="126" y="81"/>
                  <a:pt x="126" y="81"/>
                  <a:pt x="126" y="81"/>
                </a:cubicBezTo>
                <a:cubicBezTo>
                  <a:pt x="126" y="81"/>
                  <a:pt x="126" y="81"/>
                  <a:pt x="126" y="81"/>
                </a:cubicBezTo>
                <a:cubicBezTo>
                  <a:pt x="122" y="85"/>
                  <a:pt x="122" y="85"/>
                  <a:pt x="122" y="85"/>
                </a:cubicBezTo>
                <a:cubicBezTo>
                  <a:pt x="122" y="85"/>
                  <a:pt x="122" y="85"/>
                  <a:pt x="122" y="85"/>
                </a:cubicBezTo>
                <a:cubicBezTo>
                  <a:pt x="113" y="79"/>
                  <a:pt x="113" y="79"/>
                  <a:pt x="113" y="79"/>
                </a:cubicBezTo>
                <a:cubicBezTo>
                  <a:pt x="111" y="78"/>
                  <a:pt x="109" y="78"/>
                  <a:pt x="106" y="79"/>
                </a:cubicBezTo>
                <a:cubicBezTo>
                  <a:pt x="104" y="80"/>
                  <a:pt x="103" y="82"/>
                  <a:pt x="102" y="84"/>
                </a:cubicBezTo>
                <a:cubicBezTo>
                  <a:pt x="102" y="89"/>
                  <a:pt x="102" y="89"/>
                  <a:pt x="102" y="89"/>
                </a:cubicBezTo>
                <a:cubicBezTo>
                  <a:pt x="101" y="91"/>
                  <a:pt x="102" y="93"/>
                  <a:pt x="104" y="95"/>
                </a:cubicBezTo>
                <a:cubicBezTo>
                  <a:pt x="108" y="99"/>
                  <a:pt x="108" y="99"/>
                  <a:pt x="108" y="99"/>
                </a:cubicBezTo>
                <a:cubicBezTo>
                  <a:pt x="108" y="99"/>
                  <a:pt x="108" y="99"/>
                  <a:pt x="108" y="100"/>
                </a:cubicBezTo>
                <a:cubicBezTo>
                  <a:pt x="101" y="111"/>
                  <a:pt x="101" y="111"/>
                  <a:pt x="101" y="111"/>
                </a:cubicBezTo>
                <a:cubicBezTo>
                  <a:pt x="100" y="112"/>
                  <a:pt x="100" y="113"/>
                  <a:pt x="100" y="115"/>
                </a:cubicBezTo>
                <a:cubicBezTo>
                  <a:pt x="99" y="131"/>
                  <a:pt x="99" y="131"/>
                  <a:pt x="99" y="131"/>
                </a:cubicBezTo>
                <a:cubicBezTo>
                  <a:pt x="99" y="131"/>
                  <a:pt x="99" y="131"/>
                  <a:pt x="99" y="131"/>
                </a:cubicBezTo>
                <a:cubicBezTo>
                  <a:pt x="89" y="141"/>
                  <a:pt x="89" y="141"/>
                  <a:pt x="89" y="141"/>
                </a:cubicBezTo>
                <a:cubicBezTo>
                  <a:pt x="89" y="141"/>
                  <a:pt x="89" y="141"/>
                  <a:pt x="89" y="141"/>
                </a:cubicBezTo>
                <a:cubicBezTo>
                  <a:pt x="82" y="137"/>
                  <a:pt x="82" y="137"/>
                  <a:pt x="82" y="137"/>
                </a:cubicBezTo>
                <a:cubicBezTo>
                  <a:pt x="82" y="137"/>
                  <a:pt x="82" y="137"/>
                  <a:pt x="82" y="137"/>
                </a:cubicBezTo>
                <a:cubicBezTo>
                  <a:pt x="82" y="137"/>
                  <a:pt x="79" y="123"/>
                  <a:pt x="79" y="123"/>
                </a:cubicBezTo>
                <a:cubicBezTo>
                  <a:pt x="76" y="115"/>
                  <a:pt x="76" y="115"/>
                  <a:pt x="76" y="115"/>
                </a:cubicBezTo>
                <a:cubicBezTo>
                  <a:pt x="75" y="112"/>
                  <a:pt x="73" y="110"/>
                  <a:pt x="70" y="110"/>
                </a:cubicBezTo>
                <a:cubicBezTo>
                  <a:pt x="57" y="109"/>
                  <a:pt x="57" y="109"/>
                  <a:pt x="57" y="109"/>
                </a:cubicBezTo>
                <a:cubicBezTo>
                  <a:pt x="56" y="109"/>
                  <a:pt x="56" y="109"/>
                  <a:pt x="56" y="109"/>
                </a:cubicBezTo>
                <a:cubicBezTo>
                  <a:pt x="49" y="96"/>
                  <a:pt x="49" y="96"/>
                  <a:pt x="49" y="96"/>
                </a:cubicBezTo>
                <a:cubicBezTo>
                  <a:pt x="49" y="96"/>
                  <a:pt x="49" y="96"/>
                  <a:pt x="49" y="96"/>
                </a:cubicBezTo>
                <a:cubicBezTo>
                  <a:pt x="51" y="83"/>
                  <a:pt x="51" y="83"/>
                  <a:pt x="51" y="83"/>
                </a:cubicBezTo>
                <a:cubicBezTo>
                  <a:pt x="51" y="83"/>
                  <a:pt x="51" y="83"/>
                  <a:pt x="51" y="83"/>
                </a:cubicBezTo>
                <a:cubicBezTo>
                  <a:pt x="62" y="74"/>
                  <a:pt x="62" y="74"/>
                  <a:pt x="62" y="74"/>
                </a:cubicBezTo>
                <a:cubicBezTo>
                  <a:pt x="62" y="74"/>
                  <a:pt x="62" y="74"/>
                  <a:pt x="62" y="74"/>
                </a:cubicBezTo>
                <a:cubicBezTo>
                  <a:pt x="74" y="79"/>
                  <a:pt x="74" y="79"/>
                  <a:pt x="74" y="79"/>
                </a:cubicBezTo>
                <a:cubicBezTo>
                  <a:pt x="74" y="79"/>
                  <a:pt x="75" y="80"/>
                  <a:pt x="76" y="80"/>
                </a:cubicBezTo>
                <a:cubicBezTo>
                  <a:pt x="91" y="81"/>
                  <a:pt x="91" y="81"/>
                  <a:pt x="91" y="81"/>
                </a:cubicBezTo>
                <a:cubicBezTo>
                  <a:pt x="93" y="81"/>
                  <a:pt x="95" y="81"/>
                  <a:pt x="96" y="80"/>
                </a:cubicBezTo>
                <a:cubicBezTo>
                  <a:pt x="107" y="73"/>
                  <a:pt x="107" y="73"/>
                  <a:pt x="107" y="73"/>
                </a:cubicBezTo>
                <a:cubicBezTo>
                  <a:pt x="109" y="71"/>
                  <a:pt x="110" y="67"/>
                  <a:pt x="109" y="64"/>
                </a:cubicBezTo>
                <a:cubicBezTo>
                  <a:pt x="108" y="62"/>
                  <a:pt x="108" y="62"/>
                  <a:pt x="108" y="62"/>
                </a:cubicBezTo>
                <a:cubicBezTo>
                  <a:pt x="107" y="59"/>
                  <a:pt x="104" y="58"/>
                  <a:pt x="102" y="57"/>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82" y="53"/>
                  <a:pt x="82" y="53"/>
                  <a:pt x="82" y="53"/>
                </a:cubicBezTo>
                <a:cubicBezTo>
                  <a:pt x="83" y="53"/>
                  <a:pt x="84" y="52"/>
                  <a:pt x="85" y="52"/>
                </a:cubicBezTo>
                <a:cubicBezTo>
                  <a:pt x="95" y="42"/>
                  <a:pt x="95" y="42"/>
                  <a:pt x="95" y="42"/>
                </a:cubicBezTo>
                <a:cubicBezTo>
                  <a:pt x="95" y="42"/>
                  <a:pt x="95" y="42"/>
                  <a:pt x="95" y="42"/>
                </a:cubicBezTo>
                <a:cubicBezTo>
                  <a:pt x="111" y="40"/>
                  <a:pt x="111" y="40"/>
                  <a:pt x="111" y="40"/>
                </a:cubicBezTo>
                <a:cubicBezTo>
                  <a:pt x="114" y="40"/>
                  <a:pt x="117" y="37"/>
                  <a:pt x="117" y="34"/>
                </a:cubicBezTo>
                <a:close/>
                <a:moveTo>
                  <a:pt x="63" y="29"/>
                </a:moveTo>
                <a:cubicBezTo>
                  <a:pt x="69" y="17"/>
                  <a:pt x="69" y="17"/>
                  <a:pt x="69" y="17"/>
                </a:cubicBezTo>
                <a:cubicBezTo>
                  <a:pt x="70" y="16"/>
                  <a:pt x="71" y="14"/>
                  <a:pt x="70" y="12"/>
                </a:cubicBezTo>
                <a:cubicBezTo>
                  <a:pt x="69" y="8"/>
                  <a:pt x="69" y="8"/>
                  <a:pt x="69" y="8"/>
                </a:cubicBezTo>
                <a:cubicBezTo>
                  <a:pt x="73" y="7"/>
                  <a:pt x="76" y="7"/>
                  <a:pt x="80" y="7"/>
                </a:cubicBezTo>
                <a:cubicBezTo>
                  <a:pt x="84" y="7"/>
                  <a:pt x="87" y="7"/>
                  <a:pt x="91" y="8"/>
                </a:cubicBezTo>
                <a:cubicBezTo>
                  <a:pt x="91" y="8"/>
                  <a:pt x="90" y="9"/>
                  <a:pt x="90" y="9"/>
                </a:cubicBezTo>
                <a:cubicBezTo>
                  <a:pt x="81" y="12"/>
                  <a:pt x="81" y="12"/>
                  <a:pt x="81" y="12"/>
                </a:cubicBezTo>
                <a:cubicBezTo>
                  <a:pt x="80" y="13"/>
                  <a:pt x="79" y="14"/>
                  <a:pt x="78" y="15"/>
                </a:cubicBezTo>
                <a:cubicBezTo>
                  <a:pt x="65" y="30"/>
                  <a:pt x="65" y="30"/>
                  <a:pt x="65" y="30"/>
                </a:cubicBezTo>
                <a:cubicBezTo>
                  <a:pt x="65" y="30"/>
                  <a:pt x="65" y="30"/>
                  <a:pt x="64" y="30"/>
                </a:cubicBezTo>
                <a:cubicBezTo>
                  <a:pt x="64" y="30"/>
                  <a:pt x="64" y="30"/>
                  <a:pt x="63" y="30"/>
                </a:cubicBezTo>
                <a:cubicBezTo>
                  <a:pt x="63" y="29"/>
                  <a:pt x="63" y="29"/>
                  <a:pt x="63" y="29"/>
                </a:cubicBezTo>
                <a:close/>
                <a:moveTo>
                  <a:pt x="32" y="25"/>
                </a:moveTo>
                <a:cubicBezTo>
                  <a:pt x="32" y="36"/>
                  <a:pt x="32" y="36"/>
                  <a:pt x="32" y="36"/>
                </a:cubicBezTo>
                <a:cubicBezTo>
                  <a:pt x="32" y="39"/>
                  <a:pt x="31" y="41"/>
                  <a:pt x="28" y="43"/>
                </a:cubicBezTo>
                <a:cubicBezTo>
                  <a:pt x="21" y="48"/>
                  <a:pt x="21" y="48"/>
                  <a:pt x="21" y="48"/>
                </a:cubicBezTo>
                <a:cubicBezTo>
                  <a:pt x="19" y="49"/>
                  <a:pt x="17" y="51"/>
                  <a:pt x="16" y="52"/>
                </a:cubicBezTo>
                <a:cubicBezTo>
                  <a:pt x="9" y="62"/>
                  <a:pt x="9" y="62"/>
                  <a:pt x="9" y="62"/>
                </a:cubicBezTo>
                <a:cubicBezTo>
                  <a:pt x="13" y="48"/>
                  <a:pt x="21" y="35"/>
                  <a:pt x="32" y="25"/>
                </a:cubicBezTo>
                <a:close/>
                <a:moveTo>
                  <a:pt x="37" y="130"/>
                </a:moveTo>
                <a:cubicBezTo>
                  <a:pt x="36" y="138"/>
                  <a:pt x="36" y="138"/>
                  <a:pt x="36" y="138"/>
                </a:cubicBezTo>
                <a:cubicBezTo>
                  <a:pt x="25" y="129"/>
                  <a:pt x="16" y="117"/>
                  <a:pt x="11" y="104"/>
                </a:cubicBezTo>
                <a:cubicBezTo>
                  <a:pt x="16" y="104"/>
                  <a:pt x="16" y="104"/>
                  <a:pt x="16" y="104"/>
                </a:cubicBezTo>
                <a:cubicBezTo>
                  <a:pt x="16" y="104"/>
                  <a:pt x="17" y="104"/>
                  <a:pt x="17" y="104"/>
                </a:cubicBezTo>
                <a:cubicBezTo>
                  <a:pt x="26" y="119"/>
                  <a:pt x="26" y="119"/>
                  <a:pt x="26" y="119"/>
                </a:cubicBezTo>
                <a:cubicBezTo>
                  <a:pt x="26" y="119"/>
                  <a:pt x="27" y="120"/>
                  <a:pt x="28" y="120"/>
                </a:cubicBezTo>
                <a:cubicBezTo>
                  <a:pt x="36" y="128"/>
                  <a:pt x="36" y="128"/>
                  <a:pt x="36" y="128"/>
                </a:cubicBezTo>
                <a:cubicBezTo>
                  <a:pt x="37" y="129"/>
                  <a:pt x="37" y="129"/>
                  <a:pt x="37" y="130"/>
                </a:cubicBezTo>
                <a:close/>
                <a:moveTo>
                  <a:pt x="80" y="153"/>
                </a:moveTo>
                <a:cubicBezTo>
                  <a:pt x="66" y="153"/>
                  <a:pt x="54" y="149"/>
                  <a:pt x="43" y="143"/>
                </a:cubicBezTo>
                <a:cubicBezTo>
                  <a:pt x="44" y="131"/>
                  <a:pt x="44" y="131"/>
                  <a:pt x="44" y="131"/>
                </a:cubicBezTo>
                <a:cubicBezTo>
                  <a:pt x="44" y="128"/>
                  <a:pt x="43" y="125"/>
                  <a:pt x="41" y="123"/>
                </a:cubicBezTo>
                <a:cubicBezTo>
                  <a:pt x="41" y="123"/>
                  <a:pt x="32" y="115"/>
                  <a:pt x="32" y="115"/>
                </a:cubicBezTo>
                <a:cubicBezTo>
                  <a:pt x="23" y="101"/>
                  <a:pt x="23" y="101"/>
                  <a:pt x="23" y="101"/>
                </a:cubicBezTo>
                <a:cubicBezTo>
                  <a:pt x="21" y="98"/>
                  <a:pt x="19" y="97"/>
                  <a:pt x="16" y="97"/>
                </a:cubicBezTo>
                <a:cubicBezTo>
                  <a:pt x="9" y="97"/>
                  <a:pt x="9" y="97"/>
                  <a:pt x="9" y="97"/>
                </a:cubicBezTo>
                <a:cubicBezTo>
                  <a:pt x="8" y="91"/>
                  <a:pt x="7" y="86"/>
                  <a:pt x="7" y="80"/>
                </a:cubicBezTo>
                <a:cubicBezTo>
                  <a:pt x="7" y="79"/>
                  <a:pt x="7" y="79"/>
                  <a:pt x="7" y="78"/>
                </a:cubicBezTo>
                <a:cubicBezTo>
                  <a:pt x="22" y="56"/>
                  <a:pt x="22" y="56"/>
                  <a:pt x="22" y="56"/>
                </a:cubicBezTo>
                <a:cubicBezTo>
                  <a:pt x="23" y="55"/>
                  <a:pt x="24" y="54"/>
                  <a:pt x="25" y="54"/>
                </a:cubicBezTo>
                <a:cubicBezTo>
                  <a:pt x="32" y="49"/>
                  <a:pt x="32" y="49"/>
                  <a:pt x="32" y="49"/>
                </a:cubicBezTo>
                <a:cubicBezTo>
                  <a:pt x="37" y="46"/>
                  <a:pt x="39" y="41"/>
                  <a:pt x="39" y="36"/>
                </a:cubicBezTo>
                <a:cubicBezTo>
                  <a:pt x="39" y="19"/>
                  <a:pt x="39" y="19"/>
                  <a:pt x="39" y="19"/>
                </a:cubicBezTo>
                <a:cubicBezTo>
                  <a:pt x="46" y="15"/>
                  <a:pt x="54" y="11"/>
                  <a:pt x="62" y="9"/>
                </a:cubicBezTo>
                <a:cubicBezTo>
                  <a:pt x="63" y="13"/>
                  <a:pt x="63" y="13"/>
                  <a:pt x="63" y="13"/>
                </a:cubicBezTo>
                <a:cubicBezTo>
                  <a:pt x="63" y="13"/>
                  <a:pt x="63" y="14"/>
                  <a:pt x="63" y="14"/>
                </a:cubicBezTo>
                <a:cubicBezTo>
                  <a:pt x="57" y="25"/>
                  <a:pt x="57" y="25"/>
                  <a:pt x="57" y="25"/>
                </a:cubicBezTo>
                <a:cubicBezTo>
                  <a:pt x="57" y="26"/>
                  <a:pt x="56" y="28"/>
                  <a:pt x="56" y="28"/>
                </a:cubicBezTo>
                <a:cubicBezTo>
                  <a:pt x="56" y="30"/>
                  <a:pt x="56" y="33"/>
                  <a:pt x="58" y="35"/>
                </a:cubicBezTo>
                <a:cubicBezTo>
                  <a:pt x="60" y="36"/>
                  <a:pt x="62" y="37"/>
                  <a:pt x="64" y="37"/>
                </a:cubicBezTo>
                <a:cubicBezTo>
                  <a:pt x="64" y="37"/>
                  <a:pt x="68" y="38"/>
                  <a:pt x="70" y="35"/>
                </a:cubicBezTo>
                <a:cubicBezTo>
                  <a:pt x="84" y="19"/>
                  <a:pt x="84" y="19"/>
                  <a:pt x="84" y="19"/>
                </a:cubicBezTo>
                <a:cubicBezTo>
                  <a:pt x="84" y="19"/>
                  <a:pt x="84" y="19"/>
                  <a:pt x="84" y="19"/>
                </a:cubicBezTo>
                <a:cubicBezTo>
                  <a:pt x="92" y="15"/>
                  <a:pt x="92" y="15"/>
                  <a:pt x="92" y="15"/>
                </a:cubicBezTo>
                <a:cubicBezTo>
                  <a:pt x="94" y="15"/>
                  <a:pt x="95" y="14"/>
                  <a:pt x="96" y="13"/>
                </a:cubicBezTo>
                <a:cubicBezTo>
                  <a:pt x="99" y="10"/>
                  <a:pt x="99" y="10"/>
                  <a:pt x="99" y="10"/>
                </a:cubicBezTo>
                <a:cubicBezTo>
                  <a:pt x="104" y="11"/>
                  <a:pt x="110" y="13"/>
                  <a:pt x="115" y="16"/>
                </a:cubicBezTo>
                <a:cubicBezTo>
                  <a:pt x="115" y="16"/>
                  <a:pt x="111" y="33"/>
                  <a:pt x="111" y="33"/>
                </a:cubicBezTo>
                <a:cubicBezTo>
                  <a:pt x="111" y="33"/>
                  <a:pt x="111" y="33"/>
                  <a:pt x="110" y="33"/>
                </a:cubicBezTo>
                <a:cubicBezTo>
                  <a:pt x="95" y="34"/>
                  <a:pt x="95" y="34"/>
                  <a:pt x="95" y="34"/>
                </a:cubicBezTo>
                <a:cubicBezTo>
                  <a:pt x="93" y="35"/>
                  <a:pt x="91" y="35"/>
                  <a:pt x="90" y="36"/>
                </a:cubicBezTo>
                <a:cubicBezTo>
                  <a:pt x="80" y="46"/>
                  <a:pt x="80" y="46"/>
                  <a:pt x="80" y="46"/>
                </a:cubicBezTo>
                <a:cubicBezTo>
                  <a:pt x="80" y="46"/>
                  <a:pt x="80" y="46"/>
                  <a:pt x="80" y="46"/>
                </a:cubicBezTo>
                <a:cubicBezTo>
                  <a:pt x="71" y="49"/>
                  <a:pt x="71" y="49"/>
                  <a:pt x="71" y="49"/>
                </a:cubicBezTo>
                <a:cubicBezTo>
                  <a:pt x="68" y="50"/>
                  <a:pt x="66" y="52"/>
                  <a:pt x="66" y="55"/>
                </a:cubicBezTo>
                <a:cubicBezTo>
                  <a:pt x="65" y="58"/>
                  <a:pt x="67" y="61"/>
                  <a:pt x="69" y="62"/>
                </a:cubicBezTo>
                <a:cubicBezTo>
                  <a:pt x="70" y="63"/>
                  <a:pt x="71" y="63"/>
                  <a:pt x="72" y="63"/>
                </a:cubicBezTo>
                <a:cubicBezTo>
                  <a:pt x="101" y="65"/>
                  <a:pt x="101" y="65"/>
                  <a:pt x="101" y="65"/>
                </a:cubicBezTo>
                <a:cubicBezTo>
                  <a:pt x="101" y="65"/>
                  <a:pt x="101" y="65"/>
                  <a:pt x="101" y="65"/>
                </a:cubicBezTo>
                <a:cubicBezTo>
                  <a:pt x="102" y="67"/>
                  <a:pt x="102" y="67"/>
                  <a:pt x="102" y="67"/>
                </a:cubicBezTo>
                <a:cubicBezTo>
                  <a:pt x="102" y="67"/>
                  <a:pt x="102" y="67"/>
                  <a:pt x="102" y="67"/>
                </a:cubicBezTo>
                <a:cubicBezTo>
                  <a:pt x="92" y="74"/>
                  <a:pt x="92" y="74"/>
                  <a:pt x="92" y="74"/>
                </a:cubicBezTo>
                <a:cubicBezTo>
                  <a:pt x="92" y="74"/>
                  <a:pt x="92" y="74"/>
                  <a:pt x="92" y="74"/>
                </a:cubicBezTo>
                <a:cubicBezTo>
                  <a:pt x="76" y="73"/>
                  <a:pt x="76" y="73"/>
                  <a:pt x="76" y="73"/>
                </a:cubicBezTo>
                <a:cubicBezTo>
                  <a:pt x="65" y="68"/>
                  <a:pt x="65" y="68"/>
                  <a:pt x="65" y="68"/>
                </a:cubicBezTo>
                <a:cubicBezTo>
                  <a:pt x="63" y="67"/>
                  <a:pt x="60" y="67"/>
                  <a:pt x="58" y="69"/>
                </a:cubicBezTo>
                <a:cubicBezTo>
                  <a:pt x="47" y="77"/>
                  <a:pt x="47" y="77"/>
                  <a:pt x="47" y="77"/>
                </a:cubicBezTo>
                <a:cubicBezTo>
                  <a:pt x="45" y="79"/>
                  <a:pt x="44" y="80"/>
                  <a:pt x="44" y="82"/>
                </a:cubicBezTo>
                <a:cubicBezTo>
                  <a:pt x="42" y="95"/>
                  <a:pt x="42" y="95"/>
                  <a:pt x="42" y="95"/>
                </a:cubicBezTo>
                <a:cubicBezTo>
                  <a:pt x="42" y="96"/>
                  <a:pt x="42" y="98"/>
                  <a:pt x="43" y="99"/>
                </a:cubicBezTo>
                <a:cubicBezTo>
                  <a:pt x="50" y="112"/>
                  <a:pt x="50" y="112"/>
                  <a:pt x="50" y="112"/>
                </a:cubicBezTo>
                <a:cubicBezTo>
                  <a:pt x="51" y="114"/>
                  <a:pt x="54" y="116"/>
                  <a:pt x="56" y="116"/>
                </a:cubicBezTo>
                <a:cubicBezTo>
                  <a:pt x="69" y="117"/>
                  <a:pt x="69" y="117"/>
                  <a:pt x="69" y="117"/>
                </a:cubicBezTo>
                <a:cubicBezTo>
                  <a:pt x="69" y="117"/>
                  <a:pt x="69" y="117"/>
                  <a:pt x="69" y="117"/>
                </a:cubicBezTo>
                <a:cubicBezTo>
                  <a:pt x="72" y="125"/>
                  <a:pt x="72" y="125"/>
                  <a:pt x="72" y="125"/>
                </a:cubicBezTo>
                <a:cubicBezTo>
                  <a:pt x="75" y="139"/>
                  <a:pt x="75" y="139"/>
                  <a:pt x="75" y="139"/>
                </a:cubicBezTo>
                <a:cubicBezTo>
                  <a:pt x="76" y="141"/>
                  <a:pt x="77" y="142"/>
                  <a:pt x="79" y="144"/>
                </a:cubicBezTo>
                <a:cubicBezTo>
                  <a:pt x="85" y="147"/>
                  <a:pt x="85" y="147"/>
                  <a:pt x="85" y="147"/>
                </a:cubicBezTo>
                <a:cubicBezTo>
                  <a:pt x="86" y="148"/>
                  <a:pt x="88" y="148"/>
                  <a:pt x="89" y="148"/>
                </a:cubicBezTo>
                <a:cubicBezTo>
                  <a:pt x="91" y="148"/>
                  <a:pt x="92" y="148"/>
                  <a:pt x="94" y="146"/>
                </a:cubicBezTo>
                <a:cubicBezTo>
                  <a:pt x="104" y="136"/>
                  <a:pt x="104" y="136"/>
                  <a:pt x="104" y="136"/>
                </a:cubicBezTo>
                <a:cubicBezTo>
                  <a:pt x="105" y="135"/>
                  <a:pt x="106" y="133"/>
                  <a:pt x="106" y="131"/>
                </a:cubicBezTo>
                <a:cubicBezTo>
                  <a:pt x="107" y="115"/>
                  <a:pt x="107" y="115"/>
                  <a:pt x="107" y="115"/>
                </a:cubicBezTo>
                <a:cubicBezTo>
                  <a:pt x="107" y="115"/>
                  <a:pt x="107" y="115"/>
                  <a:pt x="107" y="115"/>
                </a:cubicBezTo>
                <a:cubicBezTo>
                  <a:pt x="114" y="103"/>
                  <a:pt x="114" y="103"/>
                  <a:pt x="114" y="103"/>
                </a:cubicBezTo>
                <a:cubicBezTo>
                  <a:pt x="116" y="100"/>
                  <a:pt x="116" y="97"/>
                  <a:pt x="113" y="94"/>
                </a:cubicBezTo>
                <a:cubicBezTo>
                  <a:pt x="109" y="90"/>
                  <a:pt x="109" y="90"/>
                  <a:pt x="109" y="90"/>
                </a:cubicBezTo>
                <a:cubicBezTo>
                  <a:pt x="109" y="90"/>
                  <a:pt x="109" y="90"/>
                  <a:pt x="109" y="90"/>
                </a:cubicBezTo>
                <a:cubicBezTo>
                  <a:pt x="109" y="86"/>
                  <a:pt x="109" y="86"/>
                  <a:pt x="109" y="86"/>
                </a:cubicBezTo>
                <a:cubicBezTo>
                  <a:pt x="109" y="85"/>
                  <a:pt x="109" y="85"/>
                  <a:pt x="109" y="85"/>
                </a:cubicBezTo>
                <a:cubicBezTo>
                  <a:pt x="109" y="85"/>
                  <a:pt x="109" y="85"/>
                  <a:pt x="109" y="85"/>
                </a:cubicBezTo>
                <a:cubicBezTo>
                  <a:pt x="118" y="91"/>
                  <a:pt x="118" y="91"/>
                  <a:pt x="118" y="91"/>
                </a:cubicBezTo>
                <a:cubicBezTo>
                  <a:pt x="121" y="93"/>
                  <a:pt x="125" y="93"/>
                  <a:pt x="128" y="90"/>
                </a:cubicBezTo>
                <a:cubicBezTo>
                  <a:pt x="131" y="86"/>
                  <a:pt x="131" y="86"/>
                  <a:pt x="131" y="86"/>
                </a:cubicBezTo>
                <a:cubicBezTo>
                  <a:pt x="133" y="84"/>
                  <a:pt x="133" y="82"/>
                  <a:pt x="133" y="80"/>
                </a:cubicBezTo>
                <a:cubicBezTo>
                  <a:pt x="132" y="77"/>
                  <a:pt x="130" y="75"/>
                  <a:pt x="128" y="75"/>
                </a:cubicBezTo>
                <a:cubicBezTo>
                  <a:pt x="128" y="74"/>
                  <a:pt x="128" y="74"/>
                  <a:pt x="128" y="74"/>
                </a:cubicBezTo>
                <a:cubicBezTo>
                  <a:pt x="128" y="74"/>
                  <a:pt x="128" y="74"/>
                  <a:pt x="128" y="74"/>
                </a:cubicBezTo>
                <a:cubicBezTo>
                  <a:pt x="128" y="74"/>
                  <a:pt x="128" y="74"/>
                  <a:pt x="128" y="74"/>
                </a:cubicBezTo>
                <a:cubicBezTo>
                  <a:pt x="128" y="74"/>
                  <a:pt x="128" y="74"/>
                  <a:pt x="128" y="74"/>
                </a:cubicBezTo>
                <a:cubicBezTo>
                  <a:pt x="133" y="72"/>
                  <a:pt x="133" y="72"/>
                  <a:pt x="133" y="72"/>
                </a:cubicBezTo>
                <a:cubicBezTo>
                  <a:pt x="133" y="71"/>
                  <a:pt x="133" y="71"/>
                  <a:pt x="133" y="72"/>
                </a:cubicBezTo>
                <a:cubicBezTo>
                  <a:pt x="138" y="75"/>
                  <a:pt x="138" y="75"/>
                  <a:pt x="138" y="75"/>
                </a:cubicBezTo>
                <a:cubicBezTo>
                  <a:pt x="140" y="76"/>
                  <a:pt x="142" y="77"/>
                  <a:pt x="144" y="76"/>
                </a:cubicBezTo>
                <a:cubicBezTo>
                  <a:pt x="147" y="75"/>
                  <a:pt x="148" y="73"/>
                  <a:pt x="149" y="71"/>
                </a:cubicBezTo>
                <a:cubicBezTo>
                  <a:pt x="150" y="68"/>
                  <a:pt x="150" y="68"/>
                  <a:pt x="150" y="68"/>
                </a:cubicBezTo>
                <a:cubicBezTo>
                  <a:pt x="150" y="68"/>
                  <a:pt x="150" y="68"/>
                  <a:pt x="150" y="68"/>
                </a:cubicBezTo>
                <a:cubicBezTo>
                  <a:pt x="152" y="67"/>
                  <a:pt x="152" y="67"/>
                  <a:pt x="152" y="67"/>
                </a:cubicBezTo>
                <a:cubicBezTo>
                  <a:pt x="153" y="71"/>
                  <a:pt x="153" y="76"/>
                  <a:pt x="153" y="80"/>
                </a:cubicBezTo>
                <a:cubicBezTo>
                  <a:pt x="153" y="120"/>
                  <a:pt x="120" y="153"/>
                  <a:pt x="80" y="153"/>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sp>
        <p:nvSpPr>
          <p:cNvPr id="32" name="Freeform 142"/>
          <p:cNvSpPr>
            <a:spLocks noEditPoints="1"/>
          </p:cNvSpPr>
          <p:nvPr/>
        </p:nvSpPr>
        <p:spPr bwMode="auto">
          <a:xfrm>
            <a:off x="10685973" y="3157404"/>
            <a:ext cx="442232" cy="370240"/>
          </a:xfrm>
          <a:custGeom>
            <a:avLst/>
            <a:gdLst>
              <a:gd name="T0" fmla="*/ 57 w 160"/>
              <a:gd name="T1" fmla="*/ 14 h 133"/>
              <a:gd name="T2" fmla="*/ 47 w 160"/>
              <a:gd name="T3" fmla="*/ 0 h 133"/>
              <a:gd name="T4" fmla="*/ 20 w 160"/>
              <a:gd name="T5" fmla="*/ 10 h 133"/>
              <a:gd name="T6" fmla="*/ 4 w 160"/>
              <a:gd name="T7" fmla="*/ 14 h 133"/>
              <a:gd name="T8" fmla="*/ 4 w 160"/>
              <a:gd name="T9" fmla="*/ 23 h 133"/>
              <a:gd name="T10" fmla="*/ 20 w 160"/>
              <a:gd name="T11" fmla="*/ 26 h 133"/>
              <a:gd name="T12" fmla="*/ 47 w 160"/>
              <a:gd name="T13" fmla="*/ 37 h 133"/>
              <a:gd name="T14" fmla="*/ 57 w 160"/>
              <a:gd name="T15" fmla="*/ 23 h 133"/>
              <a:gd name="T16" fmla="*/ 160 w 160"/>
              <a:gd name="T17" fmla="*/ 18 h 133"/>
              <a:gd name="T18" fmla="*/ 49 w 160"/>
              <a:gd name="T19" fmla="*/ 26 h 133"/>
              <a:gd name="T20" fmla="*/ 31 w 160"/>
              <a:gd name="T21" fmla="*/ 29 h 133"/>
              <a:gd name="T22" fmla="*/ 29 w 160"/>
              <a:gd name="T23" fmla="*/ 10 h 133"/>
              <a:gd name="T24" fmla="*/ 47 w 160"/>
              <a:gd name="T25" fmla="*/ 8 h 133"/>
              <a:gd name="T26" fmla="*/ 49 w 160"/>
              <a:gd name="T27" fmla="*/ 26 h 133"/>
              <a:gd name="T28" fmla="*/ 140 w 160"/>
              <a:gd name="T29" fmla="*/ 60 h 133"/>
              <a:gd name="T30" fmla="*/ 129 w 160"/>
              <a:gd name="T31" fmla="*/ 46 h 133"/>
              <a:gd name="T32" fmla="*/ 103 w 160"/>
              <a:gd name="T33" fmla="*/ 57 h 133"/>
              <a:gd name="T34" fmla="*/ 4 w 160"/>
              <a:gd name="T35" fmla="*/ 60 h 133"/>
              <a:gd name="T36" fmla="*/ 4 w 160"/>
              <a:gd name="T37" fmla="*/ 69 h 133"/>
              <a:gd name="T38" fmla="*/ 103 w 160"/>
              <a:gd name="T39" fmla="*/ 73 h 133"/>
              <a:gd name="T40" fmla="*/ 129 w 160"/>
              <a:gd name="T41" fmla="*/ 83 h 133"/>
              <a:gd name="T42" fmla="*/ 140 w 160"/>
              <a:gd name="T43" fmla="*/ 69 h 133"/>
              <a:gd name="T44" fmla="*/ 160 w 160"/>
              <a:gd name="T45" fmla="*/ 65 h 133"/>
              <a:gd name="T46" fmla="*/ 131 w 160"/>
              <a:gd name="T47" fmla="*/ 73 h 133"/>
              <a:gd name="T48" fmla="*/ 113 w 160"/>
              <a:gd name="T49" fmla="*/ 75 h 133"/>
              <a:gd name="T50" fmla="*/ 111 w 160"/>
              <a:gd name="T51" fmla="*/ 57 h 133"/>
              <a:gd name="T52" fmla="*/ 129 w 160"/>
              <a:gd name="T53" fmla="*/ 55 h 133"/>
              <a:gd name="T54" fmla="*/ 131 w 160"/>
              <a:gd name="T55" fmla="*/ 73 h 133"/>
              <a:gd name="T56" fmla="*/ 86 w 160"/>
              <a:gd name="T57" fmla="*/ 110 h 133"/>
              <a:gd name="T58" fmla="*/ 76 w 160"/>
              <a:gd name="T59" fmla="*/ 96 h 133"/>
              <a:gd name="T60" fmla="*/ 50 w 160"/>
              <a:gd name="T61" fmla="*/ 106 h 133"/>
              <a:gd name="T62" fmla="*/ 4 w 160"/>
              <a:gd name="T63" fmla="*/ 110 h 133"/>
              <a:gd name="T64" fmla="*/ 4 w 160"/>
              <a:gd name="T65" fmla="*/ 118 h 133"/>
              <a:gd name="T66" fmla="*/ 50 w 160"/>
              <a:gd name="T67" fmla="*/ 122 h 133"/>
              <a:gd name="T68" fmla="*/ 76 w 160"/>
              <a:gd name="T69" fmla="*/ 133 h 133"/>
              <a:gd name="T70" fmla="*/ 86 w 160"/>
              <a:gd name="T71" fmla="*/ 118 h 133"/>
              <a:gd name="T72" fmla="*/ 160 w 160"/>
              <a:gd name="T73" fmla="*/ 114 h 133"/>
              <a:gd name="T74" fmla="*/ 78 w 160"/>
              <a:gd name="T75" fmla="*/ 122 h 133"/>
              <a:gd name="T76" fmla="*/ 60 w 160"/>
              <a:gd name="T77" fmla="*/ 124 h 133"/>
              <a:gd name="T78" fmla="*/ 58 w 160"/>
              <a:gd name="T79" fmla="*/ 106 h 133"/>
              <a:gd name="T80" fmla="*/ 76 w 160"/>
              <a:gd name="T81" fmla="*/ 104 h 133"/>
              <a:gd name="T82" fmla="*/ 78 w 160"/>
              <a:gd name="T83"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33">
                <a:moveTo>
                  <a:pt x="156" y="14"/>
                </a:moveTo>
                <a:cubicBezTo>
                  <a:pt x="57" y="14"/>
                  <a:pt x="57" y="14"/>
                  <a:pt x="57" y="14"/>
                </a:cubicBezTo>
                <a:cubicBezTo>
                  <a:pt x="57" y="10"/>
                  <a:pt x="57" y="10"/>
                  <a:pt x="57" y="10"/>
                </a:cubicBezTo>
                <a:cubicBezTo>
                  <a:pt x="57" y="5"/>
                  <a:pt x="53" y="0"/>
                  <a:pt x="47" y="0"/>
                </a:cubicBezTo>
                <a:cubicBezTo>
                  <a:pt x="31" y="0"/>
                  <a:pt x="31" y="0"/>
                  <a:pt x="31" y="0"/>
                </a:cubicBezTo>
                <a:cubicBezTo>
                  <a:pt x="25" y="0"/>
                  <a:pt x="20" y="5"/>
                  <a:pt x="20" y="10"/>
                </a:cubicBezTo>
                <a:cubicBezTo>
                  <a:pt x="20" y="14"/>
                  <a:pt x="20" y="14"/>
                  <a:pt x="20" y="14"/>
                </a:cubicBezTo>
                <a:cubicBezTo>
                  <a:pt x="4" y="14"/>
                  <a:pt x="4" y="14"/>
                  <a:pt x="4" y="14"/>
                </a:cubicBezTo>
                <a:cubicBezTo>
                  <a:pt x="2" y="14"/>
                  <a:pt x="0" y="16"/>
                  <a:pt x="0" y="18"/>
                </a:cubicBezTo>
                <a:cubicBezTo>
                  <a:pt x="0" y="21"/>
                  <a:pt x="2" y="23"/>
                  <a:pt x="4" y="23"/>
                </a:cubicBezTo>
                <a:cubicBezTo>
                  <a:pt x="20" y="23"/>
                  <a:pt x="20" y="23"/>
                  <a:pt x="20" y="23"/>
                </a:cubicBezTo>
                <a:cubicBezTo>
                  <a:pt x="20" y="26"/>
                  <a:pt x="20" y="26"/>
                  <a:pt x="20" y="26"/>
                </a:cubicBezTo>
                <a:cubicBezTo>
                  <a:pt x="20" y="32"/>
                  <a:pt x="25" y="37"/>
                  <a:pt x="31" y="37"/>
                </a:cubicBezTo>
                <a:cubicBezTo>
                  <a:pt x="47" y="37"/>
                  <a:pt x="47" y="37"/>
                  <a:pt x="47" y="37"/>
                </a:cubicBezTo>
                <a:cubicBezTo>
                  <a:pt x="53" y="37"/>
                  <a:pt x="57" y="32"/>
                  <a:pt x="57" y="26"/>
                </a:cubicBezTo>
                <a:cubicBezTo>
                  <a:pt x="57" y="23"/>
                  <a:pt x="57" y="23"/>
                  <a:pt x="57" y="23"/>
                </a:cubicBezTo>
                <a:cubicBezTo>
                  <a:pt x="156" y="23"/>
                  <a:pt x="156" y="23"/>
                  <a:pt x="156" y="23"/>
                </a:cubicBezTo>
                <a:cubicBezTo>
                  <a:pt x="158" y="23"/>
                  <a:pt x="160" y="21"/>
                  <a:pt x="160" y="18"/>
                </a:cubicBezTo>
                <a:cubicBezTo>
                  <a:pt x="160" y="16"/>
                  <a:pt x="158" y="14"/>
                  <a:pt x="156" y="14"/>
                </a:cubicBezTo>
                <a:close/>
                <a:moveTo>
                  <a:pt x="49" y="26"/>
                </a:moveTo>
                <a:cubicBezTo>
                  <a:pt x="49" y="28"/>
                  <a:pt x="48" y="29"/>
                  <a:pt x="47" y="29"/>
                </a:cubicBezTo>
                <a:cubicBezTo>
                  <a:pt x="31" y="29"/>
                  <a:pt x="31" y="29"/>
                  <a:pt x="31" y="29"/>
                </a:cubicBezTo>
                <a:cubicBezTo>
                  <a:pt x="30" y="29"/>
                  <a:pt x="29" y="28"/>
                  <a:pt x="29" y="26"/>
                </a:cubicBezTo>
                <a:cubicBezTo>
                  <a:pt x="29" y="10"/>
                  <a:pt x="29" y="10"/>
                  <a:pt x="29" y="10"/>
                </a:cubicBezTo>
                <a:cubicBezTo>
                  <a:pt x="29" y="9"/>
                  <a:pt x="30" y="8"/>
                  <a:pt x="31" y="8"/>
                </a:cubicBezTo>
                <a:cubicBezTo>
                  <a:pt x="47" y="8"/>
                  <a:pt x="47" y="8"/>
                  <a:pt x="47" y="8"/>
                </a:cubicBezTo>
                <a:cubicBezTo>
                  <a:pt x="48" y="8"/>
                  <a:pt x="49" y="9"/>
                  <a:pt x="49" y="10"/>
                </a:cubicBezTo>
                <a:lnTo>
                  <a:pt x="49" y="26"/>
                </a:lnTo>
                <a:close/>
                <a:moveTo>
                  <a:pt x="156" y="60"/>
                </a:moveTo>
                <a:cubicBezTo>
                  <a:pt x="140" y="60"/>
                  <a:pt x="140" y="60"/>
                  <a:pt x="140" y="60"/>
                </a:cubicBezTo>
                <a:cubicBezTo>
                  <a:pt x="140" y="57"/>
                  <a:pt x="140" y="57"/>
                  <a:pt x="140" y="57"/>
                </a:cubicBezTo>
                <a:cubicBezTo>
                  <a:pt x="140" y="51"/>
                  <a:pt x="135" y="46"/>
                  <a:pt x="129" y="46"/>
                </a:cubicBezTo>
                <a:cubicBezTo>
                  <a:pt x="113" y="46"/>
                  <a:pt x="113" y="46"/>
                  <a:pt x="113" y="46"/>
                </a:cubicBezTo>
                <a:cubicBezTo>
                  <a:pt x="107" y="46"/>
                  <a:pt x="103" y="51"/>
                  <a:pt x="103" y="57"/>
                </a:cubicBezTo>
                <a:cubicBezTo>
                  <a:pt x="103" y="60"/>
                  <a:pt x="103" y="60"/>
                  <a:pt x="103" y="60"/>
                </a:cubicBezTo>
                <a:cubicBezTo>
                  <a:pt x="4" y="60"/>
                  <a:pt x="4" y="60"/>
                  <a:pt x="4" y="60"/>
                </a:cubicBezTo>
                <a:cubicBezTo>
                  <a:pt x="2" y="60"/>
                  <a:pt x="0" y="62"/>
                  <a:pt x="0" y="65"/>
                </a:cubicBezTo>
                <a:cubicBezTo>
                  <a:pt x="0" y="67"/>
                  <a:pt x="2" y="69"/>
                  <a:pt x="4" y="69"/>
                </a:cubicBezTo>
                <a:cubicBezTo>
                  <a:pt x="103" y="69"/>
                  <a:pt x="103" y="69"/>
                  <a:pt x="103" y="69"/>
                </a:cubicBezTo>
                <a:cubicBezTo>
                  <a:pt x="103" y="73"/>
                  <a:pt x="103" y="73"/>
                  <a:pt x="103" y="73"/>
                </a:cubicBezTo>
                <a:cubicBezTo>
                  <a:pt x="103" y="78"/>
                  <a:pt x="107" y="83"/>
                  <a:pt x="113" y="83"/>
                </a:cubicBezTo>
                <a:cubicBezTo>
                  <a:pt x="129" y="83"/>
                  <a:pt x="129" y="83"/>
                  <a:pt x="129" y="83"/>
                </a:cubicBezTo>
                <a:cubicBezTo>
                  <a:pt x="135" y="83"/>
                  <a:pt x="140" y="78"/>
                  <a:pt x="140" y="73"/>
                </a:cubicBezTo>
                <a:cubicBezTo>
                  <a:pt x="140" y="69"/>
                  <a:pt x="140" y="69"/>
                  <a:pt x="140" y="69"/>
                </a:cubicBezTo>
                <a:cubicBezTo>
                  <a:pt x="156" y="69"/>
                  <a:pt x="156" y="69"/>
                  <a:pt x="156" y="69"/>
                </a:cubicBezTo>
                <a:cubicBezTo>
                  <a:pt x="158" y="69"/>
                  <a:pt x="160" y="67"/>
                  <a:pt x="160" y="65"/>
                </a:cubicBezTo>
                <a:cubicBezTo>
                  <a:pt x="160" y="62"/>
                  <a:pt x="158" y="60"/>
                  <a:pt x="156" y="60"/>
                </a:cubicBezTo>
                <a:close/>
                <a:moveTo>
                  <a:pt x="131" y="73"/>
                </a:moveTo>
                <a:cubicBezTo>
                  <a:pt x="131" y="74"/>
                  <a:pt x="130" y="75"/>
                  <a:pt x="129" y="75"/>
                </a:cubicBezTo>
                <a:cubicBezTo>
                  <a:pt x="113" y="75"/>
                  <a:pt x="113" y="75"/>
                  <a:pt x="113" y="75"/>
                </a:cubicBezTo>
                <a:cubicBezTo>
                  <a:pt x="112" y="75"/>
                  <a:pt x="111" y="74"/>
                  <a:pt x="111" y="73"/>
                </a:cubicBezTo>
                <a:cubicBezTo>
                  <a:pt x="111" y="57"/>
                  <a:pt x="111" y="57"/>
                  <a:pt x="111" y="57"/>
                </a:cubicBezTo>
                <a:cubicBezTo>
                  <a:pt x="111" y="55"/>
                  <a:pt x="112" y="55"/>
                  <a:pt x="113" y="55"/>
                </a:cubicBezTo>
                <a:cubicBezTo>
                  <a:pt x="129" y="55"/>
                  <a:pt x="129" y="55"/>
                  <a:pt x="129" y="55"/>
                </a:cubicBezTo>
                <a:cubicBezTo>
                  <a:pt x="130" y="55"/>
                  <a:pt x="131" y="55"/>
                  <a:pt x="131" y="57"/>
                </a:cubicBezTo>
                <a:lnTo>
                  <a:pt x="131" y="73"/>
                </a:lnTo>
                <a:close/>
                <a:moveTo>
                  <a:pt x="156" y="110"/>
                </a:moveTo>
                <a:cubicBezTo>
                  <a:pt x="86" y="110"/>
                  <a:pt x="86" y="110"/>
                  <a:pt x="86" y="110"/>
                </a:cubicBezTo>
                <a:cubicBezTo>
                  <a:pt x="86" y="106"/>
                  <a:pt x="86" y="106"/>
                  <a:pt x="86" y="106"/>
                </a:cubicBezTo>
                <a:cubicBezTo>
                  <a:pt x="86" y="100"/>
                  <a:pt x="82" y="96"/>
                  <a:pt x="76" y="96"/>
                </a:cubicBezTo>
                <a:cubicBezTo>
                  <a:pt x="60" y="96"/>
                  <a:pt x="60" y="96"/>
                  <a:pt x="60" y="96"/>
                </a:cubicBezTo>
                <a:cubicBezTo>
                  <a:pt x="54" y="96"/>
                  <a:pt x="50" y="100"/>
                  <a:pt x="50" y="106"/>
                </a:cubicBezTo>
                <a:cubicBezTo>
                  <a:pt x="50" y="110"/>
                  <a:pt x="50" y="110"/>
                  <a:pt x="50" y="110"/>
                </a:cubicBezTo>
                <a:cubicBezTo>
                  <a:pt x="4" y="110"/>
                  <a:pt x="4" y="110"/>
                  <a:pt x="4" y="110"/>
                </a:cubicBezTo>
                <a:cubicBezTo>
                  <a:pt x="2" y="110"/>
                  <a:pt x="0" y="112"/>
                  <a:pt x="0" y="114"/>
                </a:cubicBezTo>
                <a:cubicBezTo>
                  <a:pt x="0" y="117"/>
                  <a:pt x="2" y="118"/>
                  <a:pt x="4" y="118"/>
                </a:cubicBezTo>
                <a:cubicBezTo>
                  <a:pt x="50" y="118"/>
                  <a:pt x="50" y="118"/>
                  <a:pt x="50" y="118"/>
                </a:cubicBezTo>
                <a:cubicBezTo>
                  <a:pt x="50" y="122"/>
                  <a:pt x="50" y="122"/>
                  <a:pt x="50" y="122"/>
                </a:cubicBezTo>
                <a:cubicBezTo>
                  <a:pt x="50" y="128"/>
                  <a:pt x="54" y="133"/>
                  <a:pt x="60" y="133"/>
                </a:cubicBezTo>
                <a:cubicBezTo>
                  <a:pt x="76" y="133"/>
                  <a:pt x="76" y="133"/>
                  <a:pt x="76" y="133"/>
                </a:cubicBezTo>
                <a:cubicBezTo>
                  <a:pt x="82" y="133"/>
                  <a:pt x="86" y="128"/>
                  <a:pt x="86" y="122"/>
                </a:cubicBezTo>
                <a:cubicBezTo>
                  <a:pt x="86" y="118"/>
                  <a:pt x="86" y="118"/>
                  <a:pt x="86" y="118"/>
                </a:cubicBezTo>
                <a:cubicBezTo>
                  <a:pt x="156" y="118"/>
                  <a:pt x="156" y="118"/>
                  <a:pt x="156" y="118"/>
                </a:cubicBezTo>
                <a:cubicBezTo>
                  <a:pt x="158" y="118"/>
                  <a:pt x="160" y="117"/>
                  <a:pt x="160" y="114"/>
                </a:cubicBezTo>
                <a:cubicBezTo>
                  <a:pt x="160" y="112"/>
                  <a:pt x="158" y="110"/>
                  <a:pt x="156" y="110"/>
                </a:cubicBezTo>
                <a:close/>
                <a:moveTo>
                  <a:pt x="78" y="122"/>
                </a:moveTo>
                <a:cubicBezTo>
                  <a:pt x="78" y="123"/>
                  <a:pt x="77" y="124"/>
                  <a:pt x="76" y="124"/>
                </a:cubicBezTo>
                <a:cubicBezTo>
                  <a:pt x="60" y="124"/>
                  <a:pt x="60" y="124"/>
                  <a:pt x="60" y="124"/>
                </a:cubicBezTo>
                <a:cubicBezTo>
                  <a:pt x="59" y="124"/>
                  <a:pt x="58" y="123"/>
                  <a:pt x="58" y="122"/>
                </a:cubicBezTo>
                <a:cubicBezTo>
                  <a:pt x="58" y="106"/>
                  <a:pt x="58" y="106"/>
                  <a:pt x="58" y="106"/>
                </a:cubicBezTo>
                <a:cubicBezTo>
                  <a:pt x="58" y="105"/>
                  <a:pt x="59" y="104"/>
                  <a:pt x="60" y="104"/>
                </a:cubicBezTo>
                <a:cubicBezTo>
                  <a:pt x="76" y="104"/>
                  <a:pt x="76" y="104"/>
                  <a:pt x="76" y="104"/>
                </a:cubicBezTo>
                <a:cubicBezTo>
                  <a:pt x="77" y="104"/>
                  <a:pt x="78" y="105"/>
                  <a:pt x="78" y="106"/>
                </a:cubicBezTo>
                <a:lnTo>
                  <a:pt x="78" y="122"/>
                </a:ln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2681021" y="426695"/>
            <a:ext cx="6817892"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卷积层</a:t>
            </a:r>
            <a:r>
              <a:rPr lang="en-US" altLang="zh-CN" sz="3200" b="1" noProof="0" dirty="0">
                <a:ln>
                  <a:noFill/>
                </a:ln>
                <a:solidFill>
                  <a:srgbClr val="033F7B"/>
                </a:solidFill>
                <a:effectLst/>
                <a:uLnTx/>
                <a:uFillTx/>
                <a:latin typeface="微软雅黑" panose="020B0503020204020204" charset="-122"/>
                <a:ea typeface="微软雅黑" panose="020B0503020204020204" charset="-122"/>
                <a:sym typeface="+mn-ea"/>
              </a:rPr>
              <a:t>——</a:t>
            </a: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卷积就是提取特征的过程</a:t>
            </a:r>
          </a:p>
        </p:txBody>
      </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4580749" y="1566008"/>
            <a:ext cx="5450840" cy="5461000"/>
          </a:xfrm>
          <a:prstGeom prst="rect">
            <a:avLst/>
          </a:prstGeom>
        </p:spPr>
      </p:pic>
      <p:sp>
        <p:nvSpPr>
          <p:cNvPr id="7" name="文本框 6"/>
          <p:cNvSpPr txBox="1"/>
          <p:nvPr/>
        </p:nvSpPr>
        <p:spPr>
          <a:xfrm>
            <a:off x="624804" y="2181411"/>
            <a:ext cx="3384472" cy="2164119"/>
          </a:xfrm>
          <a:prstGeom prst="rect">
            <a:avLst/>
          </a:prstGeom>
          <a:noFill/>
        </p:spPr>
        <p:txBody>
          <a:bodyPr wrap="square" rtlCol="0">
            <a:spAutoFit/>
          </a:bodyPr>
          <a:lstStyle/>
          <a:p>
            <a:pPr>
              <a:lnSpc>
                <a:spcPct val="150000"/>
              </a:lnSpc>
            </a:pPr>
            <a:r>
              <a:rPr lang="zh-CN" altLang="en-US" sz="2000" b="0" i="0" dirty="0">
                <a:solidFill>
                  <a:srgbClr val="333333"/>
                </a:solidFill>
                <a:effectLst/>
                <a:latin typeface="Helvetica Neue"/>
              </a:rPr>
              <a:t>卷积层通过卷积核从不同角度表示每个节点的局部特征。</a:t>
            </a:r>
            <a:endParaRPr lang="en-US" altLang="zh-CN"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多个卷积核</a:t>
            </a:r>
            <a:r>
              <a:rPr lang="en-US" altLang="zh-CN"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r>
              <a:rPr lang="zh-CN" altLang="en-US"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特征提取器</a:t>
            </a:r>
            <a:endParaRPr lang="en-US" altLang="zh-CN"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补零操作</a:t>
            </a:r>
            <a:endParaRPr lang="en-US" altLang="zh-CN" sz="20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pic>
        <p:nvPicPr>
          <p:cNvPr id="8" name="图片 7"/>
          <p:cNvPicPr>
            <a:picLocks noChangeAspect="1"/>
          </p:cNvPicPr>
          <p:nvPr/>
        </p:nvPicPr>
        <p:blipFill>
          <a:blip r:embed="rId4"/>
          <a:stretch>
            <a:fillRect/>
          </a:stretch>
        </p:blipFill>
        <p:spPr>
          <a:xfrm>
            <a:off x="4080094" y="1566008"/>
            <a:ext cx="6953764" cy="441165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5838073" y="1875119"/>
            <a:ext cx="1680293" cy="521970"/>
          </a:xfrm>
          <a:prstGeom prst="rect">
            <a:avLst/>
          </a:prstGeom>
          <a:noFill/>
        </p:spPr>
        <p:txBody>
          <a:bodyPr wrap="square" rtlCol="0">
            <a:spAutoFit/>
          </a:bodyPr>
          <a:lstStyle/>
          <a:p>
            <a:r>
              <a:rPr lang="zh-CN" altLang="en-US" sz="2800" b="1" spc="130" dirty="0">
                <a:solidFill>
                  <a:schemeClr val="bg1"/>
                </a:solidFill>
                <a:latin typeface="微软雅黑" panose="020B0503020204020204" charset="-122"/>
                <a:ea typeface="微软雅黑" panose="020B0503020204020204" charset="-122"/>
                <a:cs typeface="Arial" panose="020B0604020202020204" pitchFamily="34" charset="0"/>
              </a:rPr>
              <a:t>输入文字</a:t>
            </a:r>
          </a:p>
        </p:txBody>
      </p:sp>
      <p:sp>
        <p:nvSpPr>
          <p:cNvPr id="31" name="Freeform 132"/>
          <p:cNvSpPr>
            <a:spLocks noEditPoints="1"/>
          </p:cNvSpPr>
          <p:nvPr/>
        </p:nvSpPr>
        <p:spPr bwMode="auto">
          <a:xfrm>
            <a:off x="8389577" y="3114608"/>
            <a:ext cx="442230" cy="446088"/>
          </a:xfrm>
          <a:custGeom>
            <a:avLst/>
            <a:gdLst>
              <a:gd name="T0" fmla="*/ 0 w 160"/>
              <a:gd name="T1" fmla="*/ 80 h 160"/>
              <a:gd name="T2" fmla="*/ 160 w 160"/>
              <a:gd name="T3" fmla="*/ 80 h 160"/>
              <a:gd name="T4" fmla="*/ 150 w 160"/>
              <a:gd name="T5" fmla="*/ 60 h 160"/>
              <a:gd name="T6" fmla="*/ 142 w 160"/>
              <a:gd name="T7" fmla="*/ 69 h 160"/>
              <a:gd name="T8" fmla="*/ 125 w 160"/>
              <a:gd name="T9" fmla="*/ 68 h 160"/>
              <a:gd name="T10" fmla="*/ 126 w 160"/>
              <a:gd name="T11" fmla="*/ 81 h 160"/>
              <a:gd name="T12" fmla="*/ 113 w 160"/>
              <a:gd name="T13" fmla="*/ 79 h 160"/>
              <a:gd name="T14" fmla="*/ 104 w 160"/>
              <a:gd name="T15" fmla="*/ 95 h 160"/>
              <a:gd name="T16" fmla="*/ 100 w 160"/>
              <a:gd name="T17" fmla="*/ 115 h 160"/>
              <a:gd name="T18" fmla="*/ 89 w 160"/>
              <a:gd name="T19" fmla="*/ 141 h 160"/>
              <a:gd name="T20" fmla="*/ 76 w 160"/>
              <a:gd name="T21" fmla="*/ 115 h 160"/>
              <a:gd name="T22" fmla="*/ 49 w 160"/>
              <a:gd name="T23" fmla="*/ 96 h 160"/>
              <a:gd name="T24" fmla="*/ 62 w 160"/>
              <a:gd name="T25" fmla="*/ 74 h 160"/>
              <a:gd name="T26" fmla="*/ 91 w 160"/>
              <a:gd name="T27" fmla="*/ 81 h 160"/>
              <a:gd name="T28" fmla="*/ 108 w 160"/>
              <a:gd name="T29" fmla="*/ 62 h 160"/>
              <a:gd name="T30" fmla="*/ 73 w 160"/>
              <a:gd name="T31" fmla="*/ 56 h 160"/>
              <a:gd name="T32" fmla="*/ 82 w 160"/>
              <a:gd name="T33" fmla="*/ 53 h 160"/>
              <a:gd name="T34" fmla="*/ 111 w 160"/>
              <a:gd name="T35" fmla="*/ 40 h 160"/>
              <a:gd name="T36" fmla="*/ 70 w 160"/>
              <a:gd name="T37" fmla="*/ 12 h 160"/>
              <a:gd name="T38" fmla="*/ 90 w 160"/>
              <a:gd name="T39" fmla="*/ 9 h 160"/>
              <a:gd name="T40" fmla="*/ 64 w 160"/>
              <a:gd name="T41" fmla="*/ 30 h 160"/>
              <a:gd name="T42" fmla="*/ 32 w 160"/>
              <a:gd name="T43" fmla="*/ 36 h 160"/>
              <a:gd name="T44" fmla="*/ 9 w 160"/>
              <a:gd name="T45" fmla="*/ 62 h 160"/>
              <a:gd name="T46" fmla="*/ 11 w 160"/>
              <a:gd name="T47" fmla="*/ 104 h 160"/>
              <a:gd name="T48" fmla="*/ 28 w 160"/>
              <a:gd name="T49" fmla="*/ 120 h 160"/>
              <a:gd name="T50" fmla="*/ 43 w 160"/>
              <a:gd name="T51" fmla="*/ 143 h 160"/>
              <a:gd name="T52" fmla="*/ 23 w 160"/>
              <a:gd name="T53" fmla="*/ 101 h 160"/>
              <a:gd name="T54" fmla="*/ 7 w 160"/>
              <a:gd name="T55" fmla="*/ 78 h 160"/>
              <a:gd name="T56" fmla="*/ 39 w 160"/>
              <a:gd name="T57" fmla="*/ 36 h 160"/>
              <a:gd name="T58" fmla="*/ 63 w 160"/>
              <a:gd name="T59" fmla="*/ 14 h 160"/>
              <a:gd name="T60" fmla="*/ 64 w 160"/>
              <a:gd name="T61" fmla="*/ 37 h 160"/>
              <a:gd name="T62" fmla="*/ 92 w 160"/>
              <a:gd name="T63" fmla="*/ 15 h 160"/>
              <a:gd name="T64" fmla="*/ 111 w 160"/>
              <a:gd name="T65" fmla="*/ 33 h 160"/>
              <a:gd name="T66" fmla="*/ 80 w 160"/>
              <a:gd name="T67" fmla="*/ 46 h 160"/>
              <a:gd name="T68" fmla="*/ 69 w 160"/>
              <a:gd name="T69" fmla="*/ 62 h 160"/>
              <a:gd name="T70" fmla="*/ 102 w 160"/>
              <a:gd name="T71" fmla="*/ 67 h 160"/>
              <a:gd name="T72" fmla="*/ 76 w 160"/>
              <a:gd name="T73" fmla="*/ 73 h 160"/>
              <a:gd name="T74" fmla="*/ 44 w 160"/>
              <a:gd name="T75" fmla="*/ 82 h 160"/>
              <a:gd name="T76" fmla="*/ 56 w 160"/>
              <a:gd name="T77" fmla="*/ 116 h 160"/>
              <a:gd name="T78" fmla="*/ 75 w 160"/>
              <a:gd name="T79" fmla="*/ 139 h 160"/>
              <a:gd name="T80" fmla="*/ 94 w 160"/>
              <a:gd name="T81" fmla="*/ 146 h 160"/>
              <a:gd name="T82" fmla="*/ 107 w 160"/>
              <a:gd name="T83" fmla="*/ 115 h 160"/>
              <a:gd name="T84" fmla="*/ 109 w 160"/>
              <a:gd name="T85" fmla="*/ 90 h 160"/>
              <a:gd name="T86" fmla="*/ 118 w 160"/>
              <a:gd name="T87" fmla="*/ 91 h 160"/>
              <a:gd name="T88" fmla="*/ 128 w 160"/>
              <a:gd name="T89" fmla="*/ 75 h 160"/>
              <a:gd name="T90" fmla="*/ 128 w 160"/>
              <a:gd name="T91" fmla="*/ 74 h 160"/>
              <a:gd name="T92" fmla="*/ 144 w 160"/>
              <a:gd name="T93" fmla="*/ 76 h 160"/>
              <a:gd name="T94" fmla="*/ 152 w 160"/>
              <a:gd name="T95" fmla="*/ 6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17" y="34"/>
                </a:moveTo>
                <a:cubicBezTo>
                  <a:pt x="121" y="20"/>
                  <a:pt x="121" y="20"/>
                  <a:pt x="121" y="20"/>
                </a:cubicBezTo>
                <a:cubicBezTo>
                  <a:pt x="135" y="29"/>
                  <a:pt x="146" y="44"/>
                  <a:pt x="150" y="60"/>
                </a:cubicBezTo>
                <a:cubicBezTo>
                  <a:pt x="148" y="61"/>
                  <a:pt x="148" y="61"/>
                  <a:pt x="148" y="61"/>
                </a:cubicBezTo>
                <a:cubicBezTo>
                  <a:pt x="146" y="61"/>
                  <a:pt x="143" y="63"/>
                  <a:pt x="143" y="66"/>
                </a:cubicBezTo>
                <a:cubicBezTo>
                  <a:pt x="142" y="69"/>
                  <a:pt x="142" y="69"/>
                  <a:pt x="142" y="69"/>
                </a:cubicBezTo>
                <a:cubicBezTo>
                  <a:pt x="142" y="69"/>
                  <a:pt x="142" y="69"/>
                  <a:pt x="142" y="69"/>
                </a:cubicBezTo>
                <a:cubicBezTo>
                  <a:pt x="142" y="69"/>
                  <a:pt x="142" y="69"/>
                  <a:pt x="142" y="69"/>
                </a:cubicBezTo>
                <a:cubicBezTo>
                  <a:pt x="138" y="66"/>
                  <a:pt x="138" y="66"/>
                  <a:pt x="138" y="66"/>
                </a:cubicBezTo>
                <a:cubicBezTo>
                  <a:pt x="135" y="64"/>
                  <a:pt x="132" y="64"/>
                  <a:pt x="130" y="65"/>
                </a:cubicBezTo>
                <a:cubicBezTo>
                  <a:pt x="125" y="68"/>
                  <a:pt x="125" y="68"/>
                  <a:pt x="125" y="68"/>
                </a:cubicBezTo>
                <a:cubicBezTo>
                  <a:pt x="122" y="69"/>
                  <a:pt x="121" y="72"/>
                  <a:pt x="121" y="75"/>
                </a:cubicBezTo>
                <a:cubicBezTo>
                  <a:pt x="121" y="78"/>
                  <a:pt x="123" y="80"/>
                  <a:pt x="125" y="81"/>
                </a:cubicBezTo>
                <a:cubicBezTo>
                  <a:pt x="126" y="81"/>
                  <a:pt x="126" y="81"/>
                  <a:pt x="126" y="81"/>
                </a:cubicBezTo>
                <a:cubicBezTo>
                  <a:pt x="126" y="81"/>
                  <a:pt x="126" y="81"/>
                  <a:pt x="126" y="81"/>
                </a:cubicBezTo>
                <a:cubicBezTo>
                  <a:pt x="126" y="81"/>
                  <a:pt x="126" y="81"/>
                  <a:pt x="126" y="81"/>
                </a:cubicBezTo>
                <a:cubicBezTo>
                  <a:pt x="122" y="85"/>
                  <a:pt x="122" y="85"/>
                  <a:pt x="122" y="85"/>
                </a:cubicBezTo>
                <a:cubicBezTo>
                  <a:pt x="122" y="85"/>
                  <a:pt x="122" y="85"/>
                  <a:pt x="122" y="85"/>
                </a:cubicBezTo>
                <a:cubicBezTo>
                  <a:pt x="113" y="79"/>
                  <a:pt x="113" y="79"/>
                  <a:pt x="113" y="79"/>
                </a:cubicBezTo>
                <a:cubicBezTo>
                  <a:pt x="111" y="78"/>
                  <a:pt x="109" y="78"/>
                  <a:pt x="106" y="79"/>
                </a:cubicBezTo>
                <a:cubicBezTo>
                  <a:pt x="104" y="80"/>
                  <a:pt x="103" y="82"/>
                  <a:pt x="102" y="84"/>
                </a:cubicBezTo>
                <a:cubicBezTo>
                  <a:pt x="102" y="89"/>
                  <a:pt x="102" y="89"/>
                  <a:pt x="102" y="89"/>
                </a:cubicBezTo>
                <a:cubicBezTo>
                  <a:pt x="101" y="91"/>
                  <a:pt x="102" y="93"/>
                  <a:pt x="104" y="95"/>
                </a:cubicBezTo>
                <a:cubicBezTo>
                  <a:pt x="108" y="99"/>
                  <a:pt x="108" y="99"/>
                  <a:pt x="108" y="99"/>
                </a:cubicBezTo>
                <a:cubicBezTo>
                  <a:pt x="108" y="99"/>
                  <a:pt x="108" y="99"/>
                  <a:pt x="108" y="100"/>
                </a:cubicBezTo>
                <a:cubicBezTo>
                  <a:pt x="101" y="111"/>
                  <a:pt x="101" y="111"/>
                  <a:pt x="101" y="111"/>
                </a:cubicBezTo>
                <a:cubicBezTo>
                  <a:pt x="100" y="112"/>
                  <a:pt x="100" y="113"/>
                  <a:pt x="100" y="115"/>
                </a:cubicBezTo>
                <a:cubicBezTo>
                  <a:pt x="99" y="131"/>
                  <a:pt x="99" y="131"/>
                  <a:pt x="99" y="131"/>
                </a:cubicBezTo>
                <a:cubicBezTo>
                  <a:pt x="99" y="131"/>
                  <a:pt x="99" y="131"/>
                  <a:pt x="99" y="131"/>
                </a:cubicBezTo>
                <a:cubicBezTo>
                  <a:pt x="89" y="141"/>
                  <a:pt x="89" y="141"/>
                  <a:pt x="89" y="141"/>
                </a:cubicBezTo>
                <a:cubicBezTo>
                  <a:pt x="89" y="141"/>
                  <a:pt x="89" y="141"/>
                  <a:pt x="89" y="141"/>
                </a:cubicBezTo>
                <a:cubicBezTo>
                  <a:pt x="82" y="137"/>
                  <a:pt x="82" y="137"/>
                  <a:pt x="82" y="137"/>
                </a:cubicBezTo>
                <a:cubicBezTo>
                  <a:pt x="82" y="137"/>
                  <a:pt x="82" y="137"/>
                  <a:pt x="82" y="137"/>
                </a:cubicBezTo>
                <a:cubicBezTo>
                  <a:pt x="82" y="137"/>
                  <a:pt x="79" y="123"/>
                  <a:pt x="79" y="123"/>
                </a:cubicBezTo>
                <a:cubicBezTo>
                  <a:pt x="76" y="115"/>
                  <a:pt x="76" y="115"/>
                  <a:pt x="76" y="115"/>
                </a:cubicBezTo>
                <a:cubicBezTo>
                  <a:pt x="75" y="112"/>
                  <a:pt x="73" y="110"/>
                  <a:pt x="70" y="110"/>
                </a:cubicBezTo>
                <a:cubicBezTo>
                  <a:pt x="57" y="109"/>
                  <a:pt x="57" y="109"/>
                  <a:pt x="57" y="109"/>
                </a:cubicBezTo>
                <a:cubicBezTo>
                  <a:pt x="56" y="109"/>
                  <a:pt x="56" y="109"/>
                  <a:pt x="56" y="109"/>
                </a:cubicBezTo>
                <a:cubicBezTo>
                  <a:pt x="49" y="96"/>
                  <a:pt x="49" y="96"/>
                  <a:pt x="49" y="96"/>
                </a:cubicBezTo>
                <a:cubicBezTo>
                  <a:pt x="49" y="96"/>
                  <a:pt x="49" y="96"/>
                  <a:pt x="49" y="96"/>
                </a:cubicBezTo>
                <a:cubicBezTo>
                  <a:pt x="51" y="83"/>
                  <a:pt x="51" y="83"/>
                  <a:pt x="51" y="83"/>
                </a:cubicBezTo>
                <a:cubicBezTo>
                  <a:pt x="51" y="83"/>
                  <a:pt x="51" y="83"/>
                  <a:pt x="51" y="83"/>
                </a:cubicBezTo>
                <a:cubicBezTo>
                  <a:pt x="62" y="74"/>
                  <a:pt x="62" y="74"/>
                  <a:pt x="62" y="74"/>
                </a:cubicBezTo>
                <a:cubicBezTo>
                  <a:pt x="62" y="74"/>
                  <a:pt x="62" y="74"/>
                  <a:pt x="62" y="74"/>
                </a:cubicBezTo>
                <a:cubicBezTo>
                  <a:pt x="74" y="79"/>
                  <a:pt x="74" y="79"/>
                  <a:pt x="74" y="79"/>
                </a:cubicBezTo>
                <a:cubicBezTo>
                  <a:pt x="74" y="79"/>
                  <a:pt x="75" y="80"/>
                  <a:pt x="76" y="80"/>
                </a:cubicBezTo>
                <a:cubicBezTo>
                  <a:pt x="91" y="81"/>
                  <a:pt x="91" y="81"/>
                  <a:pt x="91" y="81"/>
                </a:cubicBezTo>
                <a:cubicBezTo>
                  <a:pt x="93" y="81"/>
                  <a:pt x="95" y="81"/>
                  <a:pt x="96" y="80"/>
                </a:cubicBezTo>
                <a:cubicBezTo>
                  <a:pt x="107" y="73"/>
                  <a:pt x="107" y="73"/>
                  <a:pt x="107" y="73"/>
                </a:cubicBezTo>
                <a:cubicBezTo>
                  <a:pt x="109" y="71"/>
                  <a:pt x="110" y="67"/>
                  <a:pt x="109" y="64"/>
                </a:cubicBezTo>
                <a:cubicBezTo>
                  <a:pt x="108" y="62"/>
                  <a:pt x="108" y="62"/>
                  <a:pt x="108" y="62"/>
                </a:cubicBezTo>
                <a:cubicBezTo>
                  <a:pt x="107" y="59"/>
                  <a:pt x="104" y="58"/>
                  <a:pt x="102" y="57"/>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82" y="53"/>
                  <a:pt x="82" y="53"/>
                  <a:pt x="82" y="53"/>
                </a:cubicBezTo>
                <a:cubicBezTo>
                  <a:pt x="83" y="53"/>
                  <a:pt x="84" y="52"/>
                  <a:pt x="85" y="52"/>
                </a:cubicBezTo>
                <a:cubicBezTo>
                  <a:pt x="95" y="42"/>
                  <a:pt x="95" y="42"/>
                  <a:pt x="95" y="42"/>
                </a:cubicBezTo>
                <a:cubicBezTo>
                  <a:pt x="95" y="42"/>
                  <a:pt x="95" y="42"/>
                  <a:pt x="95" y="42"/>
                </a:cubicBezTo>
                <a:cubicBezTo>
                  <a:pt x="111" y="40"/>
                  <a:pt x="111" y="40"/>
                  <a:pt x="111" y="40"/>
                </a:cubicBezTo>
                <a:cubicBezTo>
                  <a:pt x="114" y="40"/>
                  <a:pt x="117" y="37"/>
                  <a:pt x="117" y="34"/>
                </a:cubicBezTo>
                <a:close/>
                <a:moveTo>
                  <a:pt x="63" y="29"/>
                </a:moveTo>
                <a:cubicBezTo>
                  <a:pt x="69" y="17"/>
                  <a:pt x="69" y="17"/>
                  <a:pt x="69" y="17"/>
                </a:cubicBezTo>
                <a:cubicBezTo>
                  <a:pt x="70" y="16"/>
                  <a:pt x="71" y="14"/>
                  <a:pt x="70" y="12"/>
                </a:cubicBezTo>
                <a:cubicBezTo>
                  <a:pt x="69" y="8"/>
                  <a:pt x="69" y="8"/>
                  <a:pt x="69" y="8"/>
                </a:cubicBezTo>
                <a:cubicBezTo>
                  <a:pt x="73" y="7"/>
                  <a:pt x="76" y="7"/>
                  <a:pt x="80" y="7"/>
                </a:cubicBezTo>
                <a:cubicBezTo>
                  <a:pt x="84" y="7"/>
                  <a:pt x="87" y="7"/>
                  <a:pt x="91" y="8"/>
                </a:cubicBezTo>
                <a:cubicBezTo>
                  <a:pt x="91" y="8"/>
                  <a:pt x="90" y="9"/>
                  <a:pt x="90" y="9"/>
                </a:cubicBezTo>
                <a:cubicBezTo>
                  <a:pt x="81" y="12"/>
                  <a:pt x="81" y="12"/>
                  <a:pt x="81" y="12"/>
                </a:cubicBezTo>
                <a:cubicBezTo>
                  <a:pt x="80" y="13"/>
                  <a:pt x="79" y="14"/>
                  <a:pt x="78" y="15"/>
                </a:cubicBezTo>
                <a:cubicBezTo>
                  <a:pt x="65" y="30"/>
                  <a:pt x="65" y="30"/>
                  <a:pt x="65" y="30"/>
                </a:cubicBezTo>
                <a:cubicBezTo>
                  <a:pt x="65" y="30"/>
                  <a:pt x="65" y="30"/>
                  <a:pt x="64" y="30"/>
                </a:cubicBezTo>
                <a:cubicBezTo>
                  <a:pt x="64" y="30"/>
                  <a:pt x="64" y="30"/>
                  <a:pt x="63" y="30"/>
                </a:cubicBezTo>
                <a:cubicBezTo>
                  <a:pt x="63" y="29"/>
                  <a:pt x="63" y="29"/>
                  <a:pt x="63" y="29"/>
                </a:cubicBezTo>
                <a:close/>
                <a:moveTo>
                  <a:pt x="32" y="25"/>
                </a:moveTo>
                <a:cubicBezTo>
                  <a:pt x="32" y="36"/>
                  <a:pt x="32" y="36"/>
                  <a:pt x="32" y="36"/>
                </a:cubicBezTo>
                <a:cubicBezTo>
                  <a:pt x="32" y="39"/>
                  <a:pt x="31" y="41"/>
                  <a:pt x="28" y="43"/>
                </a:cubicBezTo>
                <a:cubicBezTo>
                  <a:pt x="21" y="48"/>
                  <a:pt x="21" y="48"/>
                  <a:pt x="21" y="48"/>
                </a:cubicBezTo>
                <a:cubicBezTo>
                  <a:pt x="19" y="49"/>
                  <a:pt x="17" y="51"/>
                  <a:pt x="16" y="52"/>
                </a:cubicBezTo>
                <a:cubicBezTo>
                  <a:pt x="9" y="62"/>
                  <a:pt x="9" y="62"/>
                  <a:pt x="9" y="62"/>
                </a:cubicBezTo>
                <a:cubicBezTo>
                  <a:pt x="13" y="48"/>
                  <a:pt x="21" y="35"/>
                  <a:pt x="32" y="25"/>
                </a:cubicBezTo>
                <a:close/>
                <a:moveTo>
                  <a:pt x="37" y="130"/>
                </a:moveTo>
                <a:cubicBezTo>
                  <a:pt x="36" y="138"/>
                  <a:pt x="36" y="138"/>
                  <a:pt x="36" y="138"/>
                </a:cubicBezTo>
                <a:cubicBezTo>
                  <a:pt x="25" y="129"/>
                  <a:pt x="16" y="117"/>
                  <a:pt x="11" y="104"/>
                </a:cubicBezTo>
                <a:cubicBezTo>
                  <a:pt x="16" y="104"/>
                  <a:pt x="16" y="104"/>
                  <a:pt x="16" y="104"/>
                </a:cubicBezTo>
                <a:cubicBezTo>
                  <a:pt x="16" y="104"/>
                  <a:pt x="17" y="104"/>
                  <a:pt x="17" y="104"/>
                </a:cubicBezTo>
                <a:cubicBezTo>
                  <a:pt x="26" y="119"/>
                  <a:pt x="26" y="119"/>
                  <a:pt x="26" y="119"/>
                </a:cubicBezTo>
                <a:cubicBezTo>
                  <a:pt x="26" y="119"/>
                  <a:pt x="27" y="120"/>
                  <a:pt x="28" y="120"/>
                </a:cubicBezTo>
                <a:cubicBezTo>
                  <a:pt x="36" y="128"/>
                  <a:pt x="36" y="128"/>
                  <a:pt x="36" y="128"/>
                </a:cubicBezTo>
                <a:cubicBezTo>
                  <a:pt x="37" y="129"/>
                  <a:pt x="37" y="129"/>
                  <a:pt x="37" y="130"/>
                </a:cubicBezTo>
                <a:close/>
                <a:moveTo>
                  <a:pt x="80" y="153"/>
                </a:moveTo>
                <a:cubicBezTo>
                  <a:pt x="66" y="153"/>
                  <a:pt x="54" y="149"/>
                  <a:pt x="43" y="143"/>
                </a:cubicBezTo>
                <a:cubicBezTo>
                  <a:pt x="44" y="131"/>
                  <a:pt x="44" y="131"/>
                  <a:pt x="44" y="131"/>
                </a:cubicBezTo>
                <a:cubicBezTo>
                  <a:pt x="44" y="128"/>
                  <a:pt x="43" y="125"/>
                  <a:pt x="41" y="123"/>
                </a:cubicBezTo>
                <a:cubicBezTo>
                  <a:pt x="41" y="123"/>
                  <a:pt x="32" y="115"/>
                  <a:pt x="32" y="115"/>
                </a:cubicBezTo>
                <a:cubicBezTo>
                  <a:pt x="23" y="101"/>
                  <a:pt x="23" y="101"/>
                  <a:pt x="23" y="101"/>
                </a:cubicBezTo>
                <a:cubicBezTo>
                  <a:pt x="21" y="98"/>
                  <a:pt x="19" y="97"/>
                  <a:pt x="16" y="97"/>
                </a:cubicBezTo>
                <a:cubicBezTo>
                  <a:pt x="9" y="97"/>
                  <a:pt x="9" y="97"/>
                  <a:pt x="9" y="97"/>
                </a:cubicBezTo>
                <a:cubicBezTo>
                  <a:pt x="8" y="91"/>
                  <a:pt x="7" y="86"/>
                  <a:pt x="7" y="80"/>
                </a:cubicBezTo>
                <a:cubicBezTo>
                  <a:pt x="7" y="79"/>
                  <a:pt x="7" y="79"/>
                  <a:pt x="7" y="78"/>
                </a:cubicBezTo>
                <a:cubicBezTo>
                  <a:pt x="22" y="56"/>
                  <a:pt x="22" y="56"/>
                  <a:pt x="22" y="56"/>
                </a:cubicBezTo>
                <a:cubicBezTo>
                  <a:pt x="23" y="55"/>
                  <a:pt x="24" y="54"/>
                  <a:pt x="25" y="54"/>
                </a:cubicBezTo>
                <a:cubicBezTo>
                  <a:pt x="32" y="49"/>
                  <a:pt x="32" y="49"/>
                  <a:pt x="32" y="49"/>
                </a:cubicBezTo>
                <a:cubicBezTo>
                  <a:pt x="37" y="46"/>
                  <a:pt x="39" y="41"/>
                  <a:pt x="39" y="36"/>
                </a:cubicBezTo>
                <a:cubicBezTo>
                  <a:pt x="39" y="19"/>
                  <a:pt x="39" y="19"/>
                  <a:pt x="39" y="19"/>
                </a:cubicBezTo>
                <a:cubicBezTo>
                  <a:pt x="46" y="15"/>
                  <a:pt x="54" y="11"/>
                  <a:pt x="62" y="9"/>
                </a:cubicBezTo>
                <a:cubicBezTo>
                  <a:pt x="63" y="13"/>
                  <a:pt x="63" y="13"/>
                  <a:pt x="63" y="13"/>
                </a:cubicBezTo>
                <a:cubicBezTo>
                  <a:pt x="63" y="13"/>
                  <a:pt x="63" y="14"/>
                  <a:pt x="63" y="14"/>
                </a:cubicBezTo>
                <a:cubicBezTo>
                  <a:pt x="57" y="25"/>
                  <a:pt x="57" y="25"/>
                  <a:pt x="57" y="25"/>
                </a:cubicBezTo>
                <a:cubicBezTo>
                  <a:pt x="57" y="26"/>
                  <a:pt x="56" y="28"/>
                  <a:pt x="56" y="28"/>
                </a:cubicBezTo>
                <a:cubicBezTo>
                  <a:pt x="56" y="30"/>
                  <a:pt x="56" y="33"/>
                  <a:pt x="58" y="35"/>
                </a:cubicBezTo>
                <a:cubicBezTo>
                  <a:pt x="60" y="36"/>
                  <a:pt x="62" y="37"/>
                  <a:pt x="64" y="37"/>
                </a:cubicBezTo>
                <a:cubicBezTo>
                  <a:pt x="64" y="37"/>
                  <a:pt x="68" y="38"/>
                  <a:pt x="70" y="35"/>
                </a:cubicBezTo>
                <a:cubicBezTo>
                  <a:pt x="84" y="19"/>
                  <a:pt x="84" y="19"/>
                  <a:pt x="84" y="19"/>
                </a:cubicBezTo>
                <a:cubicBezTo>
                  <a:pt x="84" y="19"/>
                  <a:pt x="84" y="19"/>
                  <a:pt x="84" y="19"/>
                </a:cubicBezTo>
                <a:cubicBezTo>
                  <a:pt x="92" y="15"/>
                  <a:pt x="92" y="15"/>
                  <a:pt x="92" y="15"/>
                </a:cubicBezTo>
                <a:cubicBezTo>
                  <a:pt x="94" y="15"/>
                  <a:pt x="95" y="14"/>
                  <a:pt x="96" y="13"/>
                </a:cubicBezTo>
                <a:cubicBezTo>
                  <a:pt x="99" y="10"/>
                  <a:pt x="99" y="10"/>
                  <a:pt x="99" y="10"/>
                </a:cubicBezTo>
                <a:cubicBezTo>
                  <a:pt x="104" y="11"/>
                  <a:pt x="110" y="13"/>
                  <a:pt x="115" y="16"/>
                </a:cubicBezTo>
                <a:cubicBezTo>
                  <a:pt x="115" y="16"/>
                  <a:pt x="111" y="33"/>
                  <a:pt x="111" y="33"/>
                </a:cubicBezTo>
                <a:cubicBezTo>
                  <a:pt x="111" y="33"/>
                  <a:pt x="111" y="33"/>
                  <a:pt x="110" y="33"/>
                </a:cubicBezTo>
                <a:cubicBezTo>
                  <a:pt x="95" y="34"/>
                  <a:pt x="95" y="34"/>
                  <a:pt x="95" y="34"/>
                </a:cubicBezTo>
                <a:cubicBezTo>
                  <a:pt x="93" y="35"/>
                  <a:pt x="91" y="35"/>
                  <a:pt x="90" y="36"/>
                </a:cubicBezTo>
                <a:cubicBezTo>
                  <a:pt x="80" y="46"/>
                  <a:pt x="80" y="46"/>
                  <a:pt x="80" y="46"/>
                </a:cubicBezTo>
                <a:cubicBezTo>
                  <a:pt x="80" y="46"/>
                  <a:pt x="80" y="46"/>
                  <a:pt x="80" y="46"/>
                </a:cubicBezTo>
                <a:cubicBezTo>
                  <a:pt x="71" y="49"/>
                  <a:pt x="71" y="49"/>
                  <a:pt x="71" y="49"/>
                </a:cubicBezTo>
                <a:cubicBezTo>
                  <a:pt x="68" y="50"/>
                  <a:pt x="66" y="52"/>
                  <a:pt x="66" y="55"/>
                </a:cubicBezTo>
                <a:cubicBezTo>
                  <a:pt x="65" y="58"/>
                  <a:pt x="67" y="61"/>
                  <a:pt x="69" y="62"/>
                </a:cubicBezTo>
                <a:cubicBezTo>
                  <a:pt x="70" y="63"/>
                  <a:pt x="71" y="63"/>
                  <a:pt x="72" y="63"/>
                </a:cubicBezTo>
                <a:cubicBezTo>
                  <a:pt x="101" y="65"/>
                  <a:pt x="101" y="65"/>
                  <a:pt x="101" y="65"/>
                </a:cubicBezTo>
                <a:cubicBezTo>
                  <a:pt x="101" y="65"/>
                  <a:pt x="101" y="65"/>
                  <a:pt x="101" y="65"/>
                </a:cubicBezTo>
                <a:cubicBezTo>
                  <a:pt x="102" y="67"/>
                  <a:pt x="102" y="67"/>
                  <a:pt x="102" y="67"/>
                </a:cubicBezTo>
                <a:cubicBezTo>
                  <a:pt x="102" y="67"/>
                  <a:pt x="102" y="67"/>
                  <a:pt x="102" y="67"/>
                </a:cubicBezTo>
                <a:cubicBezTo>
                  <a:pt x="92" y="74"/>
                  <a:pt x="92" y="74"/>
                  <a:pt x="92" y="74"/>
                </a:cubicBezTo>
                <a:cubicBezTo>
                  <a:pt x="92" y="74"/>
                  <a:pt x="92" y="74"/>
                  <a:pt x="92" y="74"/>
                </a:cubicBezTo>
                <a:cubicBezTo>
                  <a:pt x="76" y="73"/>
                  <a:pt x="76" y="73"/>
                  <a:pt x="76" y="73"/>
                </a:cubicBezTo>
                <a:cubicBezTo>
                  <a:pt x="65" y="68"/>
                  <a:pt x="65" y="68"/>
                  <a:pt x="65" y="68"/>
                </a:cubicBezTo>
                <a:cubicBezTo>
                  <a:pt x="63" y="67"/>
                  <a:pt x="60" y="67"/>
                  <a:pt x="58" y="69"/>
                </a:cubicBezTo>
                <a:cubicBezTo>
                  <a:pt x="47" y="77"/>
                  <a:pt x="47" y="77"/>
                  <a:pt x="47" y="77"/>
                </a:cubicBezTo>
                <a:cubicBezTo>
                  <a:pt x="45" y="79"/>
                  <a:pt x="44" y="80"/>
                  <a:pt x="44" y="82"/>
                </a:cubicBezTo>
                <a:cubicBezTo>
                  <a:pt x="42" y="95"/>
                  <a:pt x="42" y="95"/>
                  <a:pt x="42" y="95"/>
                </a:cubicBezTo>
                <a:cubicBezTo>
                  <a:pt x="42" y="96"/>
                  <a:pt x="42" y="98"/>
                  <a:pt x="43" y="99"/>
                </a:cubicBezTo>
                <a:cubicBezTo>
                  <a:pt x="50" y="112"/>
                  <a:pt x="50" y="112"/>
                  <a:pt x="50" y="112"/>
                </a:cubicBezTo>
                <a:cubicBezTo>
                  <a:pt x="51" y="114"/>
                  <a:pt x="54" y="116"/>
                  <a:pt x="56" y="116"/>
                </a:cubicBezTo>
                <a:cubicBezTo>
                  <a:pt x="69" y="117"/>
                  <a:pt x="69" y="117"/>
                  <a:pt x="69" y="117"/>
                </a:cubicBezTo>
                <a:cubicBezTo>
                  <a:pt x="69" y="117"/>
                  <a:pt x="69" y="117"/>
                  <a:pt x="69" y="117"/>
                </a:cubicBezTo>
                <a:cubicBezTo>
                  <a:pt x="72" y="125"/>
                  <a:pt x="72" y="125"/>
                  <a:pt x="72" y="125"/>
                </a:cubicBezTo>
                <a:cubicBezTo>
                  <a:pt x="75" y="139"/>
                  <a:pt x="75" y="139"/>
                  <a:pt x="75" y="139"/>
                </a:cubicBezTo>
                <a:cubicBezTo>
                  <a:pt x="76" y="141"/>
                  <a:pt x="77" y="142"/>
                  <a:pt x="79" y="144"/>
                </a:cubicBezTo>
                <a:cubicBezTo>
                  <a:pt x="85" y="147"/>
                  <a:pt x="85" y="147"/>
                  <a:pt x="85" y="147"/>
                </a:cubicBezTo>
                <a:cubicBezTo>
                  <a:pt x="86" y="148"/>
                  <a:pt x="88" y="148"/>
                  <a:pt x="89" y="148"/>
                </a:cubicBezTo>
                <a:cubicBezTo>
                  <a:pt x="91" y="148"/>
                  <a:pt x="92" y="148"/>
                  <a:pt x="94" y="146"/>
                </a:cubicBezTo>
                <a:cubicBezTo>
                  <a:pt x="104" y="136"/>
                  <a:pt x="104" y="136"/>
                  <a:pt x="104" y="136"/>
                </a:cubicBezTo>
                <a:cubicBezTo>
                  <a:pt x="105" y="135"/>
                  <a:pt x="106" y="133"/>
                  <a:pt x="106" y="131"/>
                </a:cubicBezTo>
                <a:cubicBezTo>
                  <a:pt x="107" y="115"/>
                  <a:pt x="107" y="115"/>
                  <a:pt x="107" y="115"/>
                </a:cubicBezTo>
                <a:cubicBezTo>
                  <a:pt x="107" y="115"/>
                  <a:pt x="107" y="115"/>
                  <a:pt x="107" y="115"/>
                </a:cubicBezTo>
                <a:cubicBezTo>
                  <a:pt x="114" y="103"/>
                  <a:pt x="114" y="103"/>
                  <a:pt x="114" y="103"/>
                </a:cubicBezTo>
                <a:cubicBezTo>
                  <a:pt x="116" y="100"/>
                  <a:pt x="116" y="97"/>
                  <a:pt x="113" y="94"/>
                </a:cubicBezTo>
                <a:cubicBezTo>
                  <a:pt x="109" y="90"/>
                  <a:pt x="109" y="90"/>
                  <a:pt x="109" y="90"/>
                </a:cubicBezTo>
                <a:cubicBezTo>
                  <a:pt x="109" y="90"/>
                  <a:pt x="109" y="90"/>
                  <a:pt x="109" y="90"/>
                </a:cubicBezTo>
                <a:cubicBezTo>
                  <a:pt x="109" y="86"/>
                  <a:pt x="109" y="86"/>
                  <a:pt x="109" y="86"/>
                </a:cubicBezTo>
                <a:cubicBezTo>
                  <a:pt x="109" y="85"/>
                  <a:pt x="109" y="85"/>
                  <a:pt x="109" y="85"/>
                </a:cubicBezTo>
                <a:cubicBezTo>
                  <a:pt x="109" y="85"/>
                  <a:pt x="109" y="85"/>
                  <a:pt x="109" y="85"/>
                </a:cubicBezTo>
                <a:cubicBezTo>
                  <a:pt x="118" y="91"/>
                  <a:pt x="118" y="91"/>
                  <a:pt x="118" y="91"/>
                </a:cubicBezTo>
                <a:cubicBezTo>
                  <a:pt x="121" y="93"/>
                  <a:pt x="125" y="93"/>
                  <a:pt x="128" y="90"/>
                </a:cubicBezTo>
                <a:cubicBezTo>
                  <a:pt x="131" y="86"/>
                  <a:pt x="131" y="86"/>
                  <a:pt x="131" y="86"/>
                </a:cubicBezTo>
                <a:cubicBezTo>
                  <a:pt x="133" y="84"/>
                  <a:pt x="133" y="82"/>
                  <a:pt x="133" y="80"/>
                </a:cubicBezTo>
                <a:cubicBezTo>
                  <a:pt x="132" y="77"/>
                  <a:pt x="130" y="75"/>
                  <a:pt x="128" y="75"/>
                </a:cubicBezTo>
                <a:cubicBezTo>
                  <a:pt x="128" y="74"/>
                  <a:pt x="128" y="74"/>
                  <a:pt x="128" y="74"/>
                </a:cubicBezTo>
                <a:cubicBezTo>
                  <a:pt x="128" y="74"/>
                  <a:pt x="128" y="74"/>
                  <a:pt x="128" y="74"/>
                </a:cubicBezTo>
                <a:cubicBezTo>
                  <a:pt x="128" y="74"/>
                  <a:pt x="128" y="74"/>
                  <a:pt x="128" y="74"/>
                </a:cubicBezTo>
                <a:cubicBezTo>
                  <a:pt x="128" y="74"/>
                  <a:pt x="128" y="74"/>
                  <a:pt x="128" y="74"/>
                </a:cubicBezTo>
                <a:cubicBezTo>
                  <a:pt x="133" y="72"/>
                  <a:pt x="133" y="72"/>
                  <a:pt x="133" y="72"/>
                </a:cubicBezTo>
                <a:cubicBezTo>
                  <a:pt x="133" y="71"/>
                  <a:pt x="133" y="71"/>
                  <a:pt x="133" y="72"/>
                </a:cubicBezTo>
                <a:cubicBezTo>
                  <a:pt x="138" y="75"/>
                  <a:pt x="138" y="75"/>
                  <a:pt x="138" y="75"/>
                </a:cubicBezTo>
                <a:cubicBezTo>
                  <a:pt x="140" y="76"/>
                  <a:pt x="142" y="77"/>
                  <a:pt x="144" y="76"/>
                </a:cubicBezTo>
                <a:cubicBezTo>
                  <a:pt x="147" y="75"/>
                  <a:pt x="148" y="73"/>
                  <a:pt x="149" y="71"/>
                </a:cubicBezTo>
                <a:cubicBezTo>
                  <a:pt x="150" y="68"/>
                  <a:pt x="150" y="68"/>
                  <a:pt x="150" y="68"/>
                </a:cubicBezTo>
                <a:cubicBezTo>
                  <a:pt x="150" y="68"/>
                  <a:pt x="150" y="68"/>
                  <a:pt x="150" y="68"/>
                </a:cubicBezTo>
                <a:cubicBezTo>
                  <a:pt x="152" y="67"/>
                  <a:pt x="152" y="67"/>
                  <a:pt x="152" y="67"/>
                </a:cubicBezTo>
                <a:cubicBezTo>
                  <a:pt x="153" y="71"/>
                  <a:pt x="153" y="76"/>
                  <a:pt x="153" y="80"/>
                </a:cubicBezTo>
                <a:cubicBezTo>
                  <a:pt x="153" y="120"/>
                  <a:pt x="120" y="153"/>
                  <a:pt x="80" y="153"/>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sp>
        <p:nvSpPr>
          <p:cNvPr id="32" name="Freeform 142"/>
          <p:cNvSpPr>
            <a:spLocks noEditPoints="1"/>
          </p:cNvSpPr>
          <p:nvPr/>
        </p:nvSpPr>
        <p:spPr bwMode="auto">
          <a:xfrm>
            <a:off x="10685973" y="3157404"/>
            <a:ext cx="442232" cy="370240"/>
          </a:xfrm>
          <a:custGeom>
            <a:avLst/>
            <a:gdLst>
              <a:gd name="T0" fmla="*/ 57 w 160"/>
              <a:gd name="T1" fmla="*/ 14 h 133"/>
              <a:gd name="T2" fmla="*/ 47 w 160"/>
              <a:gd name="T3" fmla="*/ 0 h 133"/>
              <a:gd name="T4" fmla="*/ 20 w 160"/>
              <a:gd name="T5" fmla="*/ 10 h 133"/>
              <a:gd name="T6" fmla="*/ 4 w 160"/>
              <a:gd name="T7" fmla="*/ 14 h 133"/>
              <a:gd name="T8" fmla="*/ 4 w 160"/>
              <a:gd name="T9" fmla="*/ 23 h 133"/>
              <a:gd name="T10" fmla="*/ 20 w 160"/>
              <a:gd name="T11" fmla="*/ 26 h 133"/>
              <a:gd name="T12" fmla="*/ 47 w 160"/>
              <a:gd name="T13" fmla="*/ 37 h 133"/>
              <a:gd name="T14" fmla="*/ 57 w 160"/>
              <a:gd name="T15" fmla="*/ 23 h 133"/>
              <a:gd name="T16" fmla="*/ 160 w 160"/>
              <a:gd name="T17" fmla="*/ 18 h 133"/>
              <a:gd name="T18" fmla="*/ 49 w 160"/>
              <a:gd name="T19" fmla="*/ 26 h 133"/>
              <a:gd name="T20" fmla="*/ 31 w 160"/>
              <a:gd name="T21" fmla="*/ 29 h 133"/>
              <a:gd name="T22" fmla="*/ 29 w 160"/>
              <a:gd name="T23" fmla="*/ 10 h 133"/>
              <a:gd name="T24" fmla="*/ 47 w 160"/>
              <a:gd name="T25" fmla="*/ 8 h 133"/>
              <a:gd name="T26" fmla="*/ 49 w 160"/>
              <a:gd name="T27" fmla="*/ 26 h 133"/>
              <a:gd name="T28" fmla="*/ 140 w 160"/>
              <a:gd name="T29" fmla="*/ 60 h 133"/>
              <a:gd name="T30" fmla="*/ 129 w 160"/>
              <a:gd name="T31" fmla="*/ 46 h 133"/>
              <a:gd name="T32" fmla="*/ 103 w 160"/>
              <a:gd name="T33" fmla="*/ 57 h 133"/>
              <a:gd name="T34" fmla="*/ 4 w 160"/>
              <a:gd name="T35" fmla="*/ 60 h 133"/>
              <a:gd name="T36" fmla="*/ 4 w 160"/>
              <a:gd name="T37" fmla="*/ 69 h 133"/>
              <a:gd name="T38" fmla="*/ 103 w 160"/>
              <a:gd name="T39" fmla="*/ 73 h 133"/>
              <a:gd name="T40" fmla="*/ 129 w 160"/>
              <a:gd name="T41" fmla="*/ 83 h 133"/>
              <a:gd name="T42" fmla="*/ 140 w 160"/>
              <a:gd name="T43" fmla="*/ 69 h 133"/>
              <a:gd name="T44" fmla="*/ 160 w 160"/>
              <a:gd name="T45" fmla="*/ 65 h 133"/>
              <a:gd name="T46" fmla="*/ 131 w 160"/>
              <a:gd name="T47" fmla="*/ 73 h 133"/>
              <a:gd name="T48" fmla="*/ 113 w 160"/>
              <a:gd name="T49" fmla="*/ 75 h 133"/>
              <a:gd name="T50" fmla="*/ 111 w 160"/>
              <a:gd name="T51" fmla="*/ 57 h 133"/>
              <a:gd name="T52" fmla="*/ 129 w 160"/>
              <a:gd name="T53" fmla="*/ 55 h 133"/>
              <a:gd name="T54" fmla="*/ 131 w 160"/>
              <a:gd name="T55" fmla="*/ 73 h 133"/>
              <a:gd name="T56" fmla="*/ 86 w 160"/>
              <a:gd name="T57" fmla="*/ 110 h 133"/>
              <a:gd name="T58" fmla="*/ 76 w 160"/>
              <a:gd name="T59" fmla="*/ 96 h 133"/>
              <a:gd name="T60" fmla="*/ 50 w 160"/>
              <a:gd name="T61" fmla="*/ 106 h 133"/>
              <a:gd name="T62" fmla="*/ 4 w 160"/>
              <a:gd name="T63" fmla="*/ 110 h 133"/>
              <a:gd name="T64" fmla="*/ 4 w 160"/>
              <a:gd name="T65" fmla="*/ 118 h 133"/>
              <a:gd name="T66" fmla="*/ 50 w 160"/>
              <a:gd name="T67" fmla="*/ 122 h 133"/>
              <a:gd name="T68" fmla="*/ 76 w 160"/>
              <a:gd name="T69" fmla="*/ 133 h 133"/>
              <a:gd name="T70" fmla="*/ 86 w 160"/>
              <a:gd name="T71" fmla="*/ 118 h 133"/>
              <a:gd name="T72" fmla="*/ 160 w 160"/>
              <a:gd name="T73" fmla="*/ 114 h 133"/>
              <a:gd name="T74" fmla="*/ 78 w 160"/>
              <a:gd name="T75" fmla="*/ 122 h 133"/>
              <a:gd name="T76" fmla="*/ 60 w 160"/>
              <a:gd name="T77" fmla="*/ 124 h 133"/>
              <a:gd name="T78" fmla="*/ 58 w 160"/>
              <a:gd name="T79" fmla="*/ 106 h 133"/>
              <a:gd name="T80" fmla="*/ 76 w 160"/>
              <a:gd name="T81" fmla="*/ 104 h 133"/>
              <a:gd name="T82" fmla="*/ 78 w 160"/>
              <a:gd name="T83"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33">
                <a:moveTo>
                  <a:pt x="156" y="14"/>
                </a:moveTo>
                <a:cubicBezTo>
                  <a:pt x="57" y="14"/>
                  <a:pt x="57" y="14"/>
                  <a:pt x="57" y="14"/>
                </a:cubicBezTo>
                <a:cubicBezTo>
                  <a:pt x="57" y="10"/>
                  <a:pt x="57" y="10"/>
                  <a:pt x="57" y="10"/>
                </a:cubicBezTo>
                <a:cubicBezTo>
                  <a:pt x="57" y="5"/>
                  <a:pt x="53" y="0"/>
                  <a:pt x="47" y="0"/>
                </a:cubicBezTo>
                <a:cubicBezTo>
                  <a:pt x="31" y="0"/>
                  <a:pt x="31" y="0"/>
                  <a:pt x="31" y="0"/>
                </a:cubicBezTo>
                <a:cubicBezTo>
                  <a:pt x="25" y="0"/>
                  <a:pt x="20" y="5"/>
                  <a:pt x="20" y="10"/>
                </a:cubicBezTo>
                <a:cubicBezTo>
                  <a:pt x="20" y="14"/>
                  <a:pt x="20" y="14"/>
                  <a:pt x="20" y="14"/>
                </a:cubicBezTo>
                <a:cubicBezTo>
                  <a:pt x="4" y="14"/>
                  <a:pt x="4" y="14"/>
                  <a:pt x="4" y="14"/>
                </a:cubicBezTo>
                <a:cubicBezTo>
                  <a:pt x="2" y="14"/>
                  <a:pt x="0" y="16"/>
                  <a:pt x="0" y="18"/>
                </a:cubicBezTo>
                <a:cubicBezTo>
                  <a:pt x="0" y="21"/>
                  <a:pt x="2" y="23"/>
                  <a:pt x="4" y="23"/>
                </a:cubicBezTo>
                <a:cubicBezTo>
                  <a:pt x="20" y="23"/>
                  <a:pt x="20" y="23"/>
                  <a:pt x="20" y="23"/>
                </a:cubicBezTo>
                <a:cubicBezTo>
                  <a:pt x="20" y="26"/>
                  <a:pt x="20" y="26"/>
                  <a:pt x="20" y="26"/>
                </a:cubicBezTo>
                <a:cubicBezTo>
                  <a:pt x="20" y="32"/>
                  <a:pt x="25" y="37"/>
                  <a:pt x="31" y="37"/>
                </a:cubicBezTo>
                <a:cubicBezTo>
                  <a:pt x="47" y="37"/>
                  <a:pt x="47" y="37"/>
                  <a:pt x="47" y="37"/>
                </a:cubicBezTo>
                <a:cubicBezTo>
                  <a:pt x="53" y="37"/>
                  <a:pt x="57" y="32"/>
                  <a:pt x="57" y="26"/>
                </a:cubicBezTo>
                <a:cubicBezTo>
                  <a:pt x="57" y="23"/>
                  <a:pt x="57" y="23"/>
                  <a:pt x="57" y="23"/>
                </a:cubicBezTo>
                <a:cubicBezTo>
                  <a:pt x="156" y="23"/>
                  <a:pt x="156" y="23"/>
                  <a:pt x="156" y="23"/>
                </a:cubicBezTo>
                <a:cubicBezTo>
                  <a:pt x="158" y="23"/>
                  <a:pt x="160" y="21"/>
                  <a:pt x="160" y="18"/>
                </a:cubicBezTo>
                <a:cubicBezTo>
                  <a:pt x="160" y="16"/>
                  <a:pt x="158" y="14"/>
                  <a:pt x="156" y="14"/>
                </a:cubicBezTo>
                <a:close/>
                <a:moveTo>
                  <a:pt x="49" y="26"/>
                </a:moveTo>
                <a:cubicBezTo>
                  <a:pt x="49" y="28"/>
                  <a:pt x="48" y="29"/>
                  <a:pt x="47" y="29"/>
                </a:cubicBezTo>
                <a:cubicBezTo>
                  <a:pt x="31" y="29"/>
                  <a:pt x="31" y="29"/>
                  <a:pt x="31" y="29"/>
                </a:cubicBezTo>
                <a:cubicBezTo>
                  <a:pt x="30" y="29"/>
                  <a:pt x="29" y="28"/>
                  <a:pt x="29" y="26"/>
                </a:cubicBezTo>
                <a:cubicBezTo>
                  <a:pt x="29" y="10"/>
                  <a:pt x="29" y="10"/>
                  <a:pt x="29" y="10"/>
                </a:cubicBezTo>
                <a:cubicBezTo>
                  <a:pt x="29" y="9"/>
                  <a:pt x="30" y="8"/>
                  <a:pt x="31" y="8"/>
                </a:cubicBezTo>
                <a:cubicBezTo>
                  <a:pt x="47" y="8"/>
                  <a:pt x="47" y="8"/>
                  <a:pt x="47" y="8"/>
                </a:cubicBezTo>
                <a:cubicBezTo>
                  <a:pt x="48" y="8"/>
                  <a:pt x="49" y="9"/>
                  <a:pt x="49" y="10"/>
                </a:cubicBezTo>
                <a:lnTo>
                  <a:pt x="49" y="26"/>
                </a:lnTo>
                <a:close/>
                <a:moveTo>
                  <a:pt x="156" y="60"/>
                </a:moveTo>
                <a:cubicBezTo>
                  <a:pt x="140" y="60"/>
                  <a:pt x="140" y="60"/>
                  <a:pt x="140" y="60"/>
                </a:cubicBezTo>
                <a:cubicBezTo>
                  <a:pt x="140" y="57"/>
                  <a:pt x="140" y="57"/>
                  <a:pt x="140" y="57"/>
                </a:cubicBezTo>
                <a:cubicBezTo>
                  <a:pt x="140" y="51"/>
                  <a:pt x="135" y="46"/>
                  <a:pt x="129" y="46"/>
                </a:cubicBezTo>
                <a:cubicBezTo>
                  <a:pt x="113" y="46"/>
                  <a:pt x="113" y="46"/>
                  <a:pt x="113" y="46"/>
                </a:cubicBezTo>
                <a:cubicBezTo>
                  <a:pt x="107" y="46"/>
                  <a:pt x="103" y="51"/>
                  <a:pt x="103" y="57"/>
                </a:cubicBezTo>
                <a:cubicBezTo>
                  <a:pt x="103" y="60"/>
                  <a:pt x="103" y="60"/>
                  <a:pt x="103" y="60"/>
                </a:cubicBezTo>
                <a:cubicBezTo>
                  <a:pt x="4" y="60"/>
                  <a:pt x="4" y="60"/>
                  <a:pt x="4" y="60"/>
                </a:cubicBezTo>
                <a:cubicBezTo>
                  <a:pt x="2" y="60"/>
                  <a:pt x="0" y="62"/>
                  <a:pt x="0" y="65"/>
                </a:cubicBezTo>
                <a:cubicBezTo>
                  <a:pt x="0" y="67"/>
                  <a:pt x="2" y="69"/>
                  <a:pt x="4" y="69"/>
                </a:cubicBezTo>
                <a:cubicBezTo>
                  <a:pt x="103" y="69"/>
                  <a:pt x="103" y="69"/>
                  <a:pt x="103" y="69"/>
                </a:cubicBezTo>
                <a:cubicBezTo>
                  <a:pt x="103" y="73"/>
                  <a:pt x="103" y="73"/>
                  <a:pt x="103" y="73"/>
                </a:cubicBezTo>
                <a:cubicBezTo>
                  <a:pt x="103" y="78"/>
                  <a:pt x="107" y="83"/>
                  <a:pt x="113" y="83"/>
                </a:cubicBezTo>
                <a:cubicBezTo>
                  <a:pt x="129" y="83"/>
                  <a:pt x="129" y="83"/>
                  <a:pt x="129" y="83"/>
                </a:cubicBezTo>
                <a:cubicBezTo>
                  <a:pt x="135" y="83"/>
                  <a:pt x="140" y="78"/>
                  <a:pt x="140" y="73"/>
                </a:cubicBezTo>
                <a:cubicBezTo>
                  <a:pt x="140" y="69"/>
                  <a:pt x="140" y="69"/>
                  <a:pt x="140" y="69"/>
                </a:cubicBezTo>
                <a:cubicBezTo>
                  <a:pt x="156" y="69"/>
                  <a:pt x="156" y="69"/>
                  <a:pt x="156" y="69"/>
                </a:cubicBezTo>
                <a:cubicBezTo>
                  <a:pt x="158" y="69"/>
                  <a:pt x="160" y="67"/>
                  <a:pt x="160" y="65"/>
                </a:cubicBezTo>
                <a:cubicBezTo>
                  <a:pt x="160" y="62"/>
                  <a:pt x="158" y="60"/>
                  <a:pt x="156" y="60"/>
                </a:cubicBezTo>
                <a:close/>
                <a:moveTo>
                  <a:pt x="131" y="73"/>
                </a:moveTo>
                <a:cubicBezTo>
                  <a:pt x="131" y="74"/>
                  <a:pt x="130" y="75"/>
                  <a:pt x="129" y="75"/>
                </a:cubicBezTo>
                <a:cubicBezTo>
                  <a:pt x="113" y="75"/>
                  <a:pt x="113" y="75"/>
                  <a:pt x="113" y="75"/>
                </a:cubicBezTo>
                <a:cubicBezTo>
                  <a:pt x="112" y="75"/>
                  <a:pt x="111" y="74"/>
                  <a:pt x="111" y="73"/>
                </a:cubicBezTo>
                <a:cubicBezTo>
                  <a:pt x="111" y="57"/>
                  <a:pt x="111" y="57"/>
                  <a:pt x="111" y="57"/>
                </a:cubicBezTo>
                <a:cubicBezTo>
                  <a:pt x="111" y="55"/>
                  <a:pt x="112" y="55"/>
                  <a:pt x="113" y="55"/>
                </a:cubicBezTo>
                <a:cubicBezTo>
                  <a:pt x="129" y="55"/>
                  <a:pt x="129" y="55"/>
                  <a:pt x="129" y="55"/>
                </a:cubicBezTo>
                <a:cubicBezTo>
                  <a:pt x="130" y="55"/>
                  <a:pt x="131" y="55"/>
                  <a:pt x="131" y="57"/>
                </a:cubicBezTo>
                <a:lnTo>
                  <a:pt x="131" y="73"/>
                </a:lnTo>
                <a:close/>
                <a:moveTo>
                  <a:pt x="156" y="110"/>
                </a:moveTo>
                <a:cubicBezTo>
                  <a:pt x="86" y="110"/>
                  <a:pt x="86" y="110"/>
                  <a:pt x="86" y="110"/>
                </a:cubicBezTo>
                <a:cubicBezTo>
                  <a:pt x="86" y="106"/>
                  <a:pt x="86" y="106"/>
                  <a:pt x="86" y="106"/>
                </a:cubicBezTo>
                <a:cubicBezTo>
                  <a:pt x="86" y="100"/>
                  <a:pt x="82" y="96"/>
                  <a:pt x="76" y="96"/>
                </a:cubicBezTo>
                <a:cubicBezTo>
                  <a:pt x="60" y="96"/>
                  <a:pt x="60" y="96"/>
                  <a:pt x="60" y="96"/>
                </a:cubicBezTo>
                <a:cubicBezTo>
                  <a:pt x="54" y="96"/>
                  <a:pt x="50" y="100"/>
                  <a:pt x="50" y="106"/>
                </a:cubicBezTo>
                <a:cubicBezTo>
                  <a:pt x="50" y="110"/>
                  <a:pt x="50" y="110"/>
                  <a:pt x="50" y="110"/>
                </a:cubicBezTo>
                <a:cubicBezTo>
                  <a:pt x="4" y="110"/>
                  <a:pt x="4" y="110"/>
                  <a:pt x="4" y="110"/>
                </a:cubicBezTo>
                <a:cubicBezTo>
                  <a:pt x="2" y="110"/>
                  <a:pt x="0" y="112"/>
                  <a:pt x="0" y="114"/>
                </a:cubicBezTo>
                <a:cubicBezTo>
                  <a:pt x="0" y="117"/>
                  <a:pt x="2" y="118"/>
                  <a:pt x="4" y="118"/>
                </a:cubicBezTo>
                <a:cubicBezTo>
                  <a:pt x="50" y="118"/>
                  <a:pt x="50" y="118"/>
                  <a:pt x="50" y="118"/>
                </a:cubicBezTo>
                <a:cubicBezTo>
                  <a:pt x="50" y="122"/>
                  <a:pt x="50" y="122"/>
                  <a:pt x="50" y="122"/>
                </a:cubicBezTo>
                <a:cubicBezTo>
                  <a:pt x="50" y="128"/>
                  <a:pt x="54" y="133"/>
                  <a:pt x="60" y="133"/>
                </a:cubicBezTo>
                <a:cubicBezTo>
                  <a:pt x="76" y="133"/>
                  <a:pt x="76" y="133"/>
                  <a:pt x="76" y="133"/>
                </a:cubicBezTo>
                <a:cubicBezTo>
                  <a:pt x="82" y="133"/>
                  <a:pt x="86" y="128"/>
                  <a:pt x="86" y="122"/>
                </a:cubicBezTo>
                <a:cubicBezTo>
                  <a:pt x="86" y="118"/>
                  <a:pt x="86" y="118"/>
                  <a:pt x="86" y="118"/>
                </a:cubicBezTo>
                <a:cubicBezTo>
                  <a:pt x="156" y="118"/>
                  <a:pt x="156" y="118"/>
                  <a:pt x="156" y="118"/>
                </a:cubicBezTo>
                <a:cubicBezTo>
                  <a:pt x="158" y="118"/>
                  <a:pt x="160" y="117"/>
                  <a:pt x="160" y="114"/>
                </a:cubicBezTo>
                <a:cubicBezTo>
                  <a:pt x="160" y="112"/>
                  <a:pt x="158" y="110"/>
                  <a:pt x="156" y="110"/>
                </a:cubicBezTo>
                <a:close/>
                <a:moveTo>
                  <a:pt x="78" y="122"/>
                </a:moveTo>
                <a:cubicBezTo>
                  <a:pt x="78" y="123"/>
                  <a:pt x="77" y="124"/>
                  <a:pt x="76" y="124"/>
                </a:cubicBezTo>
                <a:cubicBezTo>
                  <a:pt x="60" y="124"/>
                  <a:pt x="60" y="124"/>
                  <a:pt x="60" y="124"/>
                </a:cubicBezTo>
                <a:cubicBezTo>
                  <a:pt x="59" y="124"/>
                  <a:pt x="58" y="123"/>
                  <a:pt x="58" y="122"/>
                </a:cubicBezTo>
                <a:cubicBezTo>
                  <a:pt x="58" y="106"/>
                  <a:pt x="58" y="106"/>
                  <a:pt x="58" y="106"/>
                </a:cubicBezTo>
                <a:cubicBezTo>
                  <a:pt x="58" y="105"/>
                  <a:pt x="59" y="104"/>
                  <a:pt x="60" y="104"/>
                </a:cubicBezTo>
                <a:cubicBezTo>
                  <a:pt x="76" y="104"/>
                  <a:pt x="76" y="104"/>
                  <a:pt x="76" y="104"/>
                </a:cubicBezTo>
                <a:cubicBezTo>
                  <a:pt x="77" y="104"/>
                  <a:pt x="78" y="105"/>
                  <a:pt x="78" y="106"/>
                </a:cubicBezTo>
                <a:lnTo>
                  <a:pt x="78" y="122"/>
                </a:ln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5" name="Picture 2" descr="C:\Users\Dell\AppData\Local\Temp\msohtmlclip1\02\clip_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63" y="2725993"/>
            <a:ext cx="10427335" cy="35731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3802089" y="587651"/>
            <a:ext cx="4071967" cy="1962164"/>
          </a:xfrm>
          <a:prstGeom prst="rect">
            <a:avLst/>
          </a:prstGeom>
        </p:spPr>
      </p:pic>
      <p:cxnSp>
        <p:nvCxnSpPr>
          <p:cNvPr id="9" name="直接箭头连接符 8"/>
          <p:cNvCxnSpPr/>
          <p:nvPr/>
        </p:nvCxnSpPr>
        <p:spPr>
          <a:xfrm flipH="1" flipV="1">
            <a:off x="5424055" y="2452255"/>
            <a:ext cx="275359" cy="1948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4"/>
          <a:stretch>
            <a:fillRect/>
          </a:stretch>
        </p:blipFill>
        <p:spPr>
          <a:xfrm>
            <a:off x="58749" y="1795426"/>
            <a:ext cx="7064220" cy="3046738"/>
          </a:xfrm>
          <a:prstGeom prst="rect">
            <a:avLst/>
          </a:prstGeom>
        </p:spPr>
      </p:pic>
      <p:pic>
        <p:nvPicPr>
          <p:cNvPr id="25" name="图片 24"/>
          <p:cNvPicPr>
            <a:picLocks noChangeAspect="1"/>
          </p:cNvPicPr>
          <p:nvPr/>
        </p:nvPicPr>
        <p:blipFill>
          <a:blip r:embed="rId5"/>
          <a:stretch>
            <a:fillRect/>
          </a:stretch>
        </p:blipFill>
        <p:spPr>
          <a:xfrm>
            <a:off x="3843316" y="2457290"/>
            <a:ext cx="6888378" cy="2983066"/>
          </a:xfrm>
          <a:prstGeom prst="rect">
            <a:avLst/>
          </a:prstGeom>
        </p:spPr>
      </p:pic>
      <p:pic>
        <p:nvPicPr>
          <p:cNvPr id="31" name="图片 30"/>
          <p:cNvPicPr>
            <a:picLocks noChangeAspect="1"/>
          </p:cNvPicPr>
          <p:nvPr/>
        </p:nvPicPr>
        <p:blipFill>
          <a:blip r:embed="rId6"/>
          <a:stretch>
            <a:fillRect/>
          </a:stretch>
        </p:blipFill>
        <p:spPr>
          <a:xfrm>
            <a:off x="4187950" y="2578325"/>
            <a:ext cx="7516750" cy="3523895"/>
          </a:xfrm>
          <a:prstGeom prst="rect">
            <a:avLst/>
          </a:prstGeom>
        </p:spPr>
      </p:pic>
      <p:pic>
        <p:nvPicPr>
          <p:cNvPr id="33" name="图片 32"/>
          <p:cNvPicPr>
            <a:picLocks noChangeAspect="1"/>
          </p:cNvPicPr>
          <p:nvPr/>
        </p:nvPicPr>
        <p:blipFill>
          <a:blip r:embed="rId7"/>
          <a:stretch>
            <a:fillRect/>
          </a:stretch>
        </p:blipFill>
        <p:spPr>
          <a:xfrm>
            <a:off x="2829502" y="2976982"/>
            <a:ext cx="9320281" cy="3543326"/>
          </a:xfrm>
          <a:prstGeom prst="rect">
            <a:avLst/>
          </a:prstGeom>
        </p:spPr>
      </p:pic>
      <p:pic>
        <p:nvPicPr>
          <p:cNvPr id="35" name="图片 34"/>
          <p:cNvPicPr>
            <a:picLocks noChangeAspect="1"/>
          </p:cNvPicPr>
          <p:nvPr/>
        </p:nvPicPr>
        <p:blipFill>
          <a:blip r:embed="rId8"/>
          <a:stretch>
            <a:fillRect/>
          </a:stretch>
        </p:blipFill>
        <p:spPr>
          <a:xfrm>
            <a:off x="2093828" y="1615072"/>
            <a:ext cx="10039423" cy="4943511"/>
          </a:xfrm>
          <a:prstGeom prst="rect">
            <a:avLst/>
          </a:prstGeom>
        </p:spPr>
      </p:pic>
      <p:pic>
        <p:nvPicPr>
          <p:cNvPr id="37" name="图片 36"/>
          <p:cNvPicPr>
            <a:picLocks noChangeAspect="1"/>
          </p:cNvPicPr>
          <p:nvPr/>
        </p:nvPicPr>
        <p:blipFill>
          <a:blip r:embed="rId9"/>
          <a:stretch>
            <a:fillRect/>
          </a:stretch>
        </p:blipFill>
        <p:spPr>
          <a:xfrm>
            <a:off x="1877257" y="1520519"/>
            <a:ext cx="9144067" cy="4648234"/>
          </a:xfrm>
          <a:prstGeom prst="rect">
            <a:avLst/>
          </a:prstGeom>
        </p:spPr>
      </p:pic>
      <p:pic>
        <p:nvPicPr>
          <p:cNvPr id="57" name="图片 56"/>
          <p:cNvPicPr>
            <a:picLocks noChangeAspect="1"/>
          </p:cNvPicPr>
          <p:nvPr/>
        </p:nvPicPr>
        <p:blipFill>
          <a:blip r:embed="rId10"/>
          <a:stretch>
            <a:fillRect/>
          </a:stretch>
        </p:blipFill>
        <p:spPr>
          <a:xfrm>
            <a:off x="2440016" y="2240612"/>
            <a:ext cx="7658156" cy="3667152"/>
          </a:xfrm>
          <a:prstGeom prst="rect">
            <a:avLst/>
          </a:prstGeom>
        </p:spPr>
      </p:pic>
      <p:pic>
        <p:nvPicPr>
          <p:cNvPr id="59" name="图片 58"/>
          <p:cNvPicPr>
            <a:picLocks noChangeAspect="1"/>
          </p:cNvPicPr>
          <p:nvPr/>
        </p:nvPicPr>
        <p:blipFill>
          <a:blip r:embed="rId11"/>
          <a:stretch>
            <a:fillRect/>
          </a:stretch>
        </p:blipFill>
        <p:spPr>
          <a:xfrm>
            <a:off x="2483843" y="1413718"/>
            <a:ext cx="7195289" cy="5106590"/>
          </a:xfrm>
          <a:prstGeom prst="rect">
            <a:avLst/>
          </a:prstGeom>
        </p:spPr>
      </p:pic>
      <p:pic>
        <p:nvPicPr>
          <p:cNvPr id="21" name="图片 20"/>
          <p:cNvPicPr>
            <a:picLocks noChangeAspect="1"/>
          </p:cNvPicPr>
          <p:nvPr/>
        </p:nvPicPr>
        <p:blipFill>
          <a:blip r:embed="rId12"/>
          <a:stretch>
            <a:fillRect/>
          </a:stretch>
        </p:blipFill>
        <p:spPr>
          <a:xfrm>
            <a:off x="1419670" y="936533"/>
            <a:ext cx="10478962" cy="5830114"/>
          </a:xfrm>
          <a:prstGeom prst="rect">
            <a:avLst/>
          </a:prstGeom>
        </p:spPr>
      </p:pic>
      <p:pic>
        <p:nvPicPr>
          <p:cNvPr id="30" name="图片 29"/>
          <p:cNvPicPr>
            <a:picLocks noChangeAspect="1"/>
          </p:cNvPicPr>
          <p:nvPr/>
        </p:nvPicPr>
        <p:blipFill>
          <a:blip r:embed="rId13"/>
          <a:stretch>
            <a:fillRect/>
          </a:stretch>
        </p:blipFill>
        <p:spPr>
          <a:xfrm>
            <a:off x="1249327" y="986129"/>
            <a:ext cx="10698068" cy="5715798"/>
          </a:xfrm>
          <a:prstGeom prst="rect">
            <a:avLst/>
          </a:prstGeom>
        </p:spPr>
      </p:pic>
      <p:pic>
        <p:nvPicPr>
          <p:cNvPr id="34" name="图片 33"/>
          <p:cNvPicPr>
            <a:picLocks noChangeAspect="1"/>
          </p:cNvPicPr>
          <p:nvPr/>
        </p:nvPicPr>
        <p:blipFill>
          <a:blip r:embed="rId14"/>
          <a:stretch>
            <a:fillRect/>
          </a:stretch>
        </p:blipFill>
        <p:spPr>
          <a:xfrm>
            <a:off x="2404944" y="1100427"/>
            <a:ext cx="9040487" cy="5677692"/>
          </a:xfrm>
          <a:prstGeom prst="rect">
            <a:avLst/>
          </a:prstGeom>
        </p:spPr>
      </p:pic>
      <p:pic>
        <p:nvPicPr>
          <p:cNvPr id="38" name="图片 37"/>
          <p:cNvPicPr>
            <a:picLocks noChangeAspect="1"/>
          </p:cNvPicPr>
          <p:nvPr/>
        </p:nvPicPr>
        <p:blipFill>
          <a:blip r:embed="rId15"/>
          <a:stretch>
            <a:fillRect/>
          </a:stretch>
        </p:blipFill>
        <p:spPr>
          <a:xfrm>
            <a:off x="1630459" y="837217"/>
            <a:ext cx="8421275" cy="4324954"/>
          </a:xfrm>
          <a:prstGeom prst="rect">
            <a:avLst/>
          </a:prstGeom>
        </p:spPr>
      </p:pic>
      <p:pic>
        <p:nvPicPr>
          <p:cNvPr id="54" name="图片 53"/>
          <p:cNvPicPr>
            <a:picLocks noChangeAspect="1"/>
          </p:cNvPicPr>
          <p:nvPr/>
        </p:nvPicPr>
        <p:blipFill>
          <a:blip r:embed="rId16"/>
          <a:stretch>
            <a:fillRect/>
          </a:stretch>
        </p:blipFill>
        <p:spPr>
          <a:xfrm>
            <a:off x="2717674" y="948005"/>
            <a:ext cx="6894492" cy="4897467"/>
          </a:xfrm>
          <a:prstGeom prst="rect">
            <a:avLst/>
          </a:prstGeom>
        </p:spPr>
      </p:pic>
      <p:pic>
        <p:nvPicPr>
          <p:cNvPr id="60" name="图片 59"/>
          <p:cNvPicPr>
            <a:picLocks noChangeAspect="1"/>
          </p:cNvPicPr>
          <p:nvPr/>
        </p:nvPicPr>
        <p:blipFill>
          <a:blip r:embed="rId17"/>
          <a:stretch>
            <a:fillRect/>
          </a:stretch>
        </p:blipFill>
        <p:spPr>
          <a:xfrm>
            <a:off x="549275" y="1783683"/>
            <a:ext cx="11069595" cy="3200847"/>
          </a:xfrm>
          <a:prstGeom prst="rect">
            <a:avLst/>
          </a:prstGeom>
        </p:spPr>
      </p:pic>
      <p:pic>
        <p:nvPicPr>
          <p:cNvPr id="17" name="图片 16">
            <a:extLst>
              <a:ext uri="{FF2B5EF4-FFF2-40B4-BE49-F238E27FC236}">
                <a16:creationId xmlns:a16="http://schemas.microsoft.com/office/drawing/2014/main" id="{69294C9C-8F82-D3EA-D99B-5095106B2CD2}"/>
              </a:ext>
            </a:extLst>
          </p:cNvPr>
          <p:cNvPicPr>
            <a:picLocks noChangeAspect="1"/>
          </p:cNvPicPr>
          <p:nvPr/>
        </p:nvPicPr>
        <p:blipFill>
          <a:blip r:embed="rId18"/>
          <a:stretch>
            <a:fillRect/>
          </a:stretch>
        </p:blipFill>
        <p:spPr>
          <a:xfrm>
            <a:off x="1098016" y="1036266"/>
            <a:ext cx="10849379" cy="565071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54880" y="1510420"/>
            <a:ext cx="6764020" cy="5004679"/>
          </a:xfrm>
          <a:prstGeom prst="rect">
            <a:avLst/>
          </a:prstGeom>
          <a:blipFill rotWithShape="1">
            <a:blip r:embed="rId3" cstate="screen"/>
            <a:stretch>
              <a:fillRect/>
            </a:stretch>
          </a:blip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771987" y="1539288"/>
            <a:ext cx="6764020" cy="5004679"/>
          </a:xfrm>
          <a:prstGeom prst="rect">
            <a:avLst/>
          </a:prstGeom>
          <a:gradFill>
            <a:gsLst>
              <a:gs pos="21000">
                <a:srgbClr val="00346B">
                  <a:alpha val="25000"/>
                </a:srgbClr>
              </a:gs>
              <a:gs pos="100000">
                <a:srgbClr val="00346B">
                  <a:alpha val="0"/>
                </a:srgbClr>
              </a:gs>
            </a:gsLst>
            <a:lin ang="0" scaled="0"/>
          </a:gra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03282" y="1644841"/>
            <a:ext cx="7193530" cy="2941710"/>
            <a:chOff x="1005605" y="1446464"/>
            <a:chExt cx="5774801" cy="1523186"/>
          </a:xfrm>
        </p:grpSpPr>
        <p:sp>
          <p:nvSpPr>
            <p:cNvPr id="11" name="矩形: 圆角 10"/>
            <p:cNvSpPr/>
            <p:nvPr/>
          </p:nvSpPr>
          <p:spPr>
            <a:xfrm>
              <a:off x="1020406" y="1446464"/>
              <a:ext cx="5760000" cy="1061925"/>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15" name="直接连接符 14"/>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05605" y="1646211"/>
              <a:ext cx="2210375" cy="1323439"/>
            </a:xfrm>
            <a:prstGeom prst="rect">
              <a:avLst/>
            </a:prstGeom>
            <a:noFill/>
          </p:spPr>
          <p:txBody>
            <a:bodyPr wrap="square" rtlCol="0">
              <a:spAutoFit/>
            </a:bodyPr>
            <a:lstStyle/>
            <a:p>
              <a:r>
                <a:rPr lang="zh-CN" altLang="en-US" sz="2000" b="0" i="0" dirty="0">
                  <a:solidFill>
                    <a:srgbClr val="333333"/>
                  </a:solidFill>
                  <a:effectLst/>
                  <a:latin typeface="Helvetica Neue"/>
                </a:rPr>
                <a:t>第一个基于监督</a:t>
              </a:r>
              <a:r>
                <a:rPr lang="en-US" altLang="zh-CN" sz="2000" b="0" i="0" dirty="0">
                  <a:solidFill>
                    <a:srgbClr val="333333"/>
                  </a:solidFill>
                  <a:effectLst/>
                  <a:latin typeface="Helvetica Neue"/>
                </a:rPr>
                <a:t>CNN</a:t>
              </a:r>
              <a:r>
                <a:rPr lang="zh-CN" altLang="en-US" sz="2000" b="0" i="0" dirty="0">
                  <a:solidFill>
                    <a:srgbClr val="333333"/>
                  </a:solidFill>
                  <a:effectLst/>
                  <a:latin typeface="Helvetica Neue"/>
                </a:rPr>
                <a:t>的拓扑不完全网络（</a:t>
              </a:r>
              <a:r>
                <a:rPr lang="en-US" altLang="zh-CN" sz="2000" b="0" i="0" dirty="0">
                  <a:solidFill>
                    <a:srgbClr val="333333"/>
                  </a:solidFill>
                  <a:effectLst/>
                  <a:latin typeface="Helvetica Neue"/>
                </a:rPr>
                <a:t>TIN</a:t>
              </a:r>
              <a:r>
                <a:rPr lang="zh-CN" altLang="en-US" sz="2000" b="0" i="0" dirty="0">
                  <a:solidFill>
                    <a:srgbClr val="333333"/>
                  </a:solidFill>
                  <a:effectLst/>
                  <a:latin typeface="Helvetica Neue"/>
                </a:rPr>
                <a:t>）社区检测模型</a:t>
              </a:r>
              <a:endParaRPr lang="zh-CN" altLang="en-US" sz="2000" spc="130" dirty="0">
                <a:latin typeface="微软雅黑 Light" panose="020B0502040204020203" charset="-122"/>
                <a:ea typeface="微软雅黑 Light" panose="020B0502040204020203" charset="-122"/>
                <a:cs typeface="Arial" panose="020B0604020202020204" pitchFamily="34" charset="0"/>
              </a:endParaRPr>
            </a:p>
          </p:txBody>
        </p:sp>
        <p:cxnSp>
          <p:nvCxnSpPr>
            <p:cNvPr id="19" name="直接连接符 18"/>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72878" y="1646363"/>
              <a:ext cx="3123990" cy="89380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400" b="0" i="0" dirty="0">
                  <a:solidFill>
                    <a:srgbClr val="333333"/>
                  </a:solidFill>
                  <a:effectLst/>
                  <a:latin typeface="Helvetica Neue"/>
                </a:rPr>
                <a:t>该模型包含两个</a:t>
              </a:r>
              <a:r>
                <a:rPr lang="en-US" altLang="zh-CN" sz="1400" b="0" i="0" dirty="0">
                  <a:solidFill>
                    <a:srgbClr val="333333"/>
                  </a:solidFill>
                  <a:effectLst/>
                  <a:latin typeface="Helvetica Neue"/>
                </a:rPr>
                <a:t>CNN</a:t>
              </a:r>
              <a:r>
                <a:rPr lang="zh-CN" altLang="en-US" sz="1400" b="0" i="0" dirty="0">
                  <a:solidFill>
                    <a:srgbClr val="333333"/>
                  </a:solidFill>
                  <a:effectLst/>
                  <a:latin typeface="Helvetica Neue"/>
                </a:rPr>
                <a:t>层，其中最大池操作符用于网络表示，以及一个完全连接的</a:t>
              </a:r>
              <a:r>
                <a:rPr lang="en-US" altLang="zh-CN" sz="1400" b="0" i="0" dirty="0">
                  <a:solidFill>
                    <a:srgbClr val="333333"/>
                  </a:solidFill>
                  <a:effectLst/>
                  <a:latin typeface="Helvetica Neue"/>
                </a:rPr>
                <a:t>DNN</a:t>
              </a:r>
              <a:r>
                <a:rPr lang="zh-CN" altLang="en-US" sz="1400" b="0" i="0" dirty="0">
                  <a:solidFill>
                    <a:srgbClr val="333333"/>
                  </a:solidFill>
                  <a:effectLst/>
                  <a:latin typeface="Helvetica Neue"/>
                </a:rPr>
                <a:t>层用于社区检测。</a:t>
              </a:r>
              <a:r>
                <a:rPr lang="en-US" altLang="zh-CN" sz="1400" b="0" i="0" dirty="0">
                  <a:solidFill>
                    <a:srgbClr val="333333"/>
                  </a:solidFill>
                  <a:effectLst/>
                  <a:latin typeface="Helvetica Neue"/>
                </a:rPr>
                <a:t>CNN</a:t>
              </a:r>
              <a:r>
                <a:rPr lang="zh-CN" altLang="en-US" sz="1400" b="0" i="0" dirty="0">
                  <a:solidFill>
                    <a:srgbClr val="333333"/>
                  </a:solidFill>
                  <a:effectLst/>
                  <a:latin typeface="Helvetica Neue"/>
                </a:rPr>
                <a:t>架构逐渐从基本输入中恢复完整的潜在特征。</a:t>
              </a:r>
              <a:endParaRPr lang="zh-CN" altLang="en-US" sz="1400" spc="130" dirty="0">
                <a:solidFill>
                  <a:schemeClr val="tx1">
                    <a:lumMod val="75000"/>
                    <a:lumOff val="25000"/>
                  </a:schemeClr>
                </a:solidFill>
                <a:latin typeface="微软雅黑 Light" panose="020B0502040204020203" charset="-122"/>
                <a:ea typeface="微软雅黑 Light" panose="020B0502040204020203" charset="-122"/>
              </a:endParaRPr>
            </a:p>
          </p:txBody>
        </p:sp>
      </p:grpSp>
      <p:grpSp>
        <p:nvGrpSpPr>
          <p:cNvPr id="24" name="组合 23"/>
          <p:cNvGrpSpPr/>
          <p:nvPr/>
        </p:nvGrpSpPr>
        <p:grpSpPr>
          <a:xfrm>
            <a:off x="1005567" y="4105735"/>
            <a:ext cx="7255206" cy="2180714"/>
            <a:chOff x="1020406" y="1446464"/>
            <a:chExt cx="5760000" cy="1224000"/>
          </a:xfrm>
        </p:grpSpPr>
        <p:sp>
          <p:nvSpPr>
            <p:cNvPr id="25" name="矩形: 圆角 24"/>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26" name="直接连接符 25"/>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71170" y="1773426"/>
              <a:ext cx="1976347" cy="397325"/>
            </a:xfrm>
            <a:prstGeom prst="rect">
              <a:avLst/>
            </a:prstGeom>
            <a:noFill/>
          </p:spPr>
          <p:txBody>
            <a:bodyPr wrap="square" rtlCol="0">
              <a:spAutoFit/>
            </a:bodyPr>
            <a:lstStyle/>
            <a:p>
              <a:r>
                <a:rPr lang="zh-CN" altLang="en-US" sz="2000" b="0" i="0" dirty="0">
                  <a:solidFill>
                    <a:srgbClr val="333333"/>
                  </a:solidFill>
                  <a:effectLst/>
                  <a:latin typeface="Helvetica Neue"/>
                </a:rPr>
                <a:t>处理大规模网络中的高稀疏性</a:t>
              </a:r>
              <a:r>
                <a:rPr lang="zh-CN" altLang="en-US" sz="2000" b="0" i="0" spc="130" dirty="0">
                  <a:solidFill>
                    <a:srgbClr val="333333"/>
                  </a:solidFill>
                  <a:effectLst/>
                  <a:latin typeface="微软雅黑 Light" panose="020B0502040204020203" charset="-122"/>
                  <a:ea typeface="微软雅黑 Light" panose="020B0502040204020203" charset="-122"/>
                  <a:cs typeface="Arial" panose="020B0604020202020204" pitchFamily="34" charset="0"/>
                </a:rPr>
                <a:t>模型</a:t>
              </a:r>
              <a:endParaRPr lang="zh-CN" altLang="en-US" sz="2000" spc="130" dirty="0">
                <a:latin typeface="微软雅黑 Light" panose="020B0502040204020203" charset="-122"/>
                <a:ea typeface="微软雅黑 Light" panose="020B0502040204020203" charset="-122"/>
                <a:cs typeface="Arial" panose="020B0604020202020204" pitchFamily="34" charset="0"/>
              </a:endParaRPr>
            </a:p>
          </p:txBody>
        </p:sp>
        <p:cxnSp>
          <p:nvCxnSpPr>
            <p:cNvPr id="28" name="直接连接符 27"/>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26511" y="1492000"/>
              <a:ext cx="3123990" cy="103211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b="0" i="0" dirty="0">
                  <a:solidFill>
                    <a:srgbClr val="333333"/>
                  </a:solidFill>
                  <a:effectLst/>
                  <a:latin typeface="Helvetica Neue"/>
                </a:rPr>
                <a:t>稀疏矩阵卷积（</a:t>
              </a:r>
              <a:r>
                <a:rPr lang="en-US" altLang="zh-CN" sz="1100" b="0" i="0" dirty="0" err="1">
                  <a:solidFill>
                    <a:srgbClr val="333333"/>
                  </a:solidFill>
                  <a:effectLst/>
                  <a:latin typeface="Helvetica Neue"/>
                </a:rPr>
                <a:t>SparseConv</a:t>
              </a:r>
              <a:r>
                <a:rPr lang="zh-CN" altLang="en-US" sz="1100" b="0" i="0" dirty="0">
                  <a:solidFill>
                    <a:srgbClr val="333333"/>
                  </a:solidFill>
                  <a:effectLst/>
                  <a:latin typeface="Helvetica Neue"/>
                </a:rPr>
                <a:t>）。一种带有</a:t>
              </a:r>
              <a:r>
                <a:rPr lang="en-US" altLang="zh-CN" sz="1100" b="0" i="0" dirty="0">
                  <a:solidFill>
                    <a:srgbClr val="333333"/>
                  </a:solidFill>
                  <a:effectLst/>
                  <a:latin typeface="Helvetica Neue"/>
                </a:rPr>
                <a:t>SparseConv2D</a:t>
              </a:r>
              <a:r>
                <a:rPr lang="zh-CN" altLang="en-US" sz="1100" b="0" i="0" dirty="0">
                  <a:solidFill>
                    <a:srgbClr val="333333"/>
                  </a:solidFill>
                  <a:effectLst/>
                  <a:latin typeface="Helvetica Neue"/>
                </a:rPr>
                <a:t>算子的稀疏</a:t>
              </a:r>
              <a:r>
                <a:rPr lang="en-US" altLang="zh-CN" sz="1100" b="0" i="0" dirty="0">
                  <a:solidFill>
                    <a:srgbClr val="333333"/>
                  </a:solidFill>
                  <a:effectLst/>
                  <a:latin typeface="Helvetica Neue"/>
                </a:rPr>
                <a:t>CNN</a:t>
              </a:r>
              <a:r>
                <a:rPr lang="zh-CN" altLang="en-US" sz="1100" b="0" i="0" dirty="0">
                  <a:solidFill>
                    <a:srgbClr val="333333"/>
                  </a:solidFill>
                  <a:effectLst/>
                  <a:latin typeface="Helvetica Neue"/>
                </a:rPr>
                <a:t>方法，以便该方法中的操作明显减少。一个名为社区网络局部模块化</a:t>
              </a:r>
              <a:r>
                <a:rPr lang="en-US" altLang="zh-CN" sz="1100" b="0" i="0" dirty="0">
                  <a:solidFill>
                    <a:srgbClr val="333333"/>
                  </a:solidFill>
                  <a:effectLst/>
                  <a:latin typeface="Helvetica Neue"/>
                </a:rPr>
                <a:t>R</a:t>
              </a:r>
              <a:r>
                <a:rPr lang="zh-CN" altLang="en-US" sz="1100" b="0" i="0" dirty="0">
                  <a:solidFill>
                    <a:srgbClr val="333333"/>
                  </a:solidFill>
                  <a:effectLst/>
                  <a:latin typeface="Helvetica Neue"/>
                </a:rPr>
                <a:t>（</a:t>
              </a:r>
              <a:r>
                <a:rPr lang="en-US" altLang="zh-CN" sz="1100" b="0" i="0" dirty="0" err="1">
                  <a:solidFill>
                    <a:srgbClr val="333333"/>
                  </a:solidFill>
                  <a:effectLst/>
                  <a:latin typeface="Helvetica Neue"/>
                </a:rPr>
                <a:t>ComNet</a:t>
              </a:r>
              <a:r>
                <a:rPr lang="en-US" altLang="zh-CN" sz="1100" b="0" i="0" dirty="0">
                  <a:solidFill>
                    <a:srgbClr val="333333"/>
                  </a:solidFill>
                  <a:effectLst/>
                  <a:latin typeface="Helvetica Neue"/>
                </a:rPr>
                <a:t>-R</a:t>
              </a:r>
              <a:r>
                <a:rPr lang="zh-CN" altLang="en-US" sz="1100" b="0" i="0" dirty="0">
                  <a:solidFill>
                    <a:srgbClr val="333333"/>
                  </a:solidFill>
                  <a:effectLst/>
                  <a:latin typeface="Helvetica Neue"/>
                </a:rPr>
                <a:t>）的边缘</a:t>
              </a:r>
              <a:r>
                <a:rPr lang="en-US" altLang="zh-CN" sz="1100" b="0" i="0" dirty="0">
                  <a:solidFill>
                    <a:srgbClr val="333333"/>
                  </a:solidFill>
                  <a:effectLst/>
                  <a:latin typeface="Helvetica Neue"/>
                </a:rPr>
                <a:t>-2</a:t>
              </a:r>
              <a:r>
                <a:rPr lang="zh-CN" altLang="en-US" sz="1100" b="0" i="0" dirty="0">
                  <a:solidFill>
                    <a:srgbClr val="333333"/>
                  </a:solidFill>
                  <a:effectLst/>
                  <a:latin typeface="Helvetica Neue"/>
                </a:rPr>
                <a:t>图像模型被设计用于社区检测，通过</a:t>
              </a:r>
              <a:r>
                <a:rPr lang="en-US" altLang="zh-CN" sz="1100" b="0" i="0" dirty="0">
                  <a:solidFill>
                    <a:srgbClr val="333333"/>
                  </a:solidFill>
                  <a:effectLst/>
                  <a:latin typeface="Helvetica Neue"/>
                </a:rPr>
                <a:t>CNN</a:t>
              </a:r>
              <a:r>
                <a:rPr lang="zh-CN" altLang="en-US" sz="1100" b="0" i="0" dirty="0">
                  <a:solidFill>
                    <a:srgbClr val="333333"/>
                  </a:solidFill>
                  <a:effectLst/>
                  <a:latin typeface="Helvetica Neue"/>
                </a:rPr>
                <a:t>对社区内部和社区之间的边缘进行分类。</a:t>
              </a:r>
              <a:r>
                <a:rPr lang="en-US" altLang="zh-CN" sz="1100" b="0" i="0" dirty="0" err="1">
                  <a:solidFill>
                    <a:srgbClr val="333333"/>
                  </a:solidFill>
                  <a:effectLst/>
                  <a:latin typeface="Helvetica Neue"/>
                </a:rPr>
                <a:t>ComNet</a:t>
              </a:r>
              <a:r>
                <a:rPr lang="en-US" altLang="zh-CN" sz="1100" b="0" i="0" dirty="0">
                  <a:solidFill>
                    <a:srgbClr val="333333"/>
                  </a:solidFill>
                  <a:effectLst/>
                  <a:latin typeface="Helvetica Neue"/>
                </a:rPr>
                <a:t>-R</a:t>
              </a:r>
              <a:r>
                <a:rPr lang="zh-CN" altLang="en-US" sz="1100" b="0" i="0" dirty="0">
                  <a:solidFill>
                    <a:srgbClr val="333333"/>
                  </a:solidFill>
                  <a:effectLst/>
                  <a:latin typeface="Helvetica Neue"/>
                </a:rPr>
                <a:t>移除社区间的边缘，以准备断开连接的初步社区，然后是一个优化过程，旨在基于本地模块化合并这些社区。</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endParaRPr>
            </a:p>
          </p:txBody>
        </p:sp>
      </p:grpSp>
      <p:sp>
        <p:nvSpPr>
          <p:cNvPr id="2" name="文本框 6"/>
          <p:cNvSpPr txBox="1">
            <a:spLocks noChangeArrowheads="1"/>
          </p:cNvSpPr>
          <p:nvPr/>
        </p:nvSpPr>
        <p:spPr bwMode="auto">
          <a:xfrm>
            <a:off x="2919869" y="492735"/>
            <a:ext cx="6340198"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论文中提到的处理社区检测的方法</a:t>
            </a:r>
          </a:p>
        </p:txBody>
      </p:sp>
      <p:cxnSp>
        <p:nvCxnSpPr>
          <p:cNvPr id="3" name="直接连接符 2"/>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descr="191209-上海大学-042-编辑-编辑"/>
          <p:cNvPicPr>
            <a:picLocks noChangeAspect="1"/>
          </p:cNvPicPr>
          <p:nvPr/>
        </p:nvPicPr>
        <p:blipFill>
          <a:blip r:embed="rId3" cstate="screen"/>
          <a:srcRect/>
          <a:stretch>
            <a:fillRect/>
          </a:stretch>
        </p:blipFill>
        <p:spPr>
          <a:xfrm>
            <a:off x="8580755" y="2794000"/>
            <a:ext cx="2507615" cy="3415665"/>
          </a:xfrm>
          <a:prstGeom prst="rect">
            <a:avLst/>
          </a:prstGeom>
        </p:spPr>
      </p:pic>
      <p:sp>
        <p:nvSpPr>
          <p:cNvPr id="10" name="矩形 9"/>
          <p:cNvSpPr/>
          <p:nvPr/>
        </p:nvSpPr>
        <p:spPr>
          <a:xfrm>
            <a:off x="8580755" y="1520190"/>
            <a:ext cx="2508250" cy="143637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5" name="文本框 14"/>
          <p:cNvSpPr txBox="1"/>
          <p:nvPr/>
        </p:nvSpPr>
        <p:spPr>
          <a:xfrm>
            <a:off x="1102995" y="1403335"/>
            <a:ext cx="6192318" cy="1811073"/>
          </a:xfrm>
          <a:prstGeom prst="rect">
            <a:avLst/>
          </a:prstGeom>
          <a:noFill/>
        </p:spPr>
        <p:txBody>
          <a:bodyPr wrap="square" rtlCol="0" anchor="t">
            <a:spAutoFit/>
          </a:bodyPr>
          <a:lstStyle/>
          <a:p>
            <a:pPr algn="just">
              <a:lnSpc>
                <a:spcPct val="160000"/>
              </a:lnSpc>
            </a:pPr>
            <a:r>
              <a:rPr lang="zh-CN" altLang="en-US" dirty="0">
                <a:solidFill>
                  <a:schemeClr val="tx1">
                    <a:lumMod val="65000"/>
                    <a:lumOff val="35000"/>
                  </a:schemeClr>
                </a:solidFill>
                <a:latin typeface="微软雅黑 Light" panose="020B0502040204020203" charset="-122"/>
                <a:ea typeface="微软雅黑 Light" panose="020B0502040204020203" charset="-122"/>
              </a:rPr>
              <a:t>最后一个完整连接层</a:t>
            </a:r>
            <a:r>
              <a:rPr lang="en-US" altLang="zh-CN" dirty="0">
                <a:solidFill>
                  <a:schemeClr val="tx1">
                    <a:lumMod val="65000"/>
                    <a:lumOff val="35000"/>
                  </a:schemeClr>
                </a:solidFill>
                <a:latin typeface="微软雅黑 Light" panose="020B0502040204020203" charset="-122"/>
                <a:ea typeface="微软雅黑 Light" panose="020B0502040204020203" charset="-122"/>
              </a:rPr>
              <a:t>f</a:t>
            </a:r>
            <a:r>
              <a:rPr lang="zh-CN" altLang="en-US" dirty="0">
                <a:solidFill>
                  <a:schemeClr val="tx1">
                    <a:lumMod val="65000"/>
                    <a:lumOff val="35000"/>
                  </a:schemeClr>
                </a:solidFill>
                <a:latin typeface="微软雅黑 Light" panose="020B0502040204020203" charset="-122"/>
                <a:ea typeface="微软雅黑 Light" panose="020B0502040204020203" charset="-122"/>
              </a:rPr>
              <a:t>通过这个公式更新每个节点</a:t>
            </a:r>
            <a:r>
              <a:rPr lang="en-US" altLang="zh-CN" dirty="0">
                <a:solidFill>
                  <a:schemeClr val="tx1">
                    <a:lumMod val="65000"/>
                    <a:lumOff val="35000"/>
                  </a:schemeClr>
                </a:solidFill>
                <a:latin typeface="微软雅黑 Light" panose="020B0502040204020203" charset="-122"/>
                <a:ea typeface="微软雅黑 Light" panose="020B0502040204020203" charset="-122"/>
              </a:rPr>
              <a:t>vi</a:t>
            </a:r>
            <a:r>
              <a:rPr lang="zh-CN" altLang="en-US" dirty="0">
                <a:solidFill>
                  <a:schemeClr val="tx1">
                    <a:lumMod val="65000"/>
                    <a:lumOff val="35000"/>
                  </a:schemeClr>
                </a:solidFill>
                <a:latin typeface="微软雅黑 Light" panose="020B0502040204020203" charset="-122"/>
                <a:ea typeface="微软雅黑 Light" panose="020B0502040204020203" charset="-122"/>
              </a:rPr>
              <a:t>的社区。其中</a:t>
            </a:r>
            <a:r>
              <a:rPr lang="en-US" altLang="zh-CN" dirty="0">
                <a:solidFill>
                  <a:schemeClr val="tx1">
                    <a:lumMod val="65000"/>
                    <a:lumOff val="35000"/>
                  </a:schemeClr>
                </a:solidFill>
                <a:latin typeface="微软雅黑 Light" panose="020B0502040204020203" charset="-122"/>
                <a:ea typeface="微软雅黑 Light" panose="020B0502040204020203" charset="-122"/>
              </a:rPr>
              <a:t>σ</a:t>
            </a:r>
            <a:r>
              <a:rPr lang="zh-CN" altLang="en-US" dirty="0">
                <a:solidFill>
                  <a:schemeClr val="tx1">
                    <a:lumMod val="65000"/>
                    <a:lumOff val="35000"/>
                  </a:schemeClr>
                </a:solidFill>
                <a:latin typeface="微软雅黑 Light" panose="020B0502040204020203" charset="-122"/>
                <a:ea typeface="微软雅黑 Light" panose="020B0502040204020203" charset="-122"/>
              </a:rPr>
              <a:t>表示</a:t>
            </a:r>
            <a:r>
              <a:rPr lang="en-US" altLang="zh-CN" dirty="0">
                <a:solidFill>
                  <a:schemeClr val="tx1">
                    <a:lumMod val="65000"/>
                    <a:lumOff val="35000"/>
                  </a:schemeClr>
                </a:solidFill>
                <a:latin typeface="微软雅黑 Light" panose="020B0502040204020203" charset="-122"/>
                <a:ea typeface="微软雅黑 Light" panose="020B0502040204020203" charset="-122"/>
              </a:rPr>
              <a:t>Sigmoid</a:t>
            </a:r>
            <a:r>
              <a:rPr lang="zh-CN" altLang="en-US" dirty="0">
                <a:solidFill>
                  <a:schemeClr val="tx1">
                    <a:lumMod val="65000"/>
                    <a:lumOff val="35000"/>
                  </a:schemeClr>
                </a:solidFill>
                <a:latin typeface="微软雅黑 Light" panose="020B0502040204020203" charset="-122"/>
                <a:ea typeface="微软雅黑 Light" panose="020B0502040204020203" charset="-122"/>
              </a:rPr>
              <a:t>函数，</a:t>
            </a:r>
            <a:r>
              <a:rPr lang="en-US" altLang="zh-CN" dirty="0">
                <a:solidFill>
                  <a:schemeClr val="tx1">
                    <a:lumMod val="65000"/>
                    <a:lumOff val="35000"/>
                  </a:schemeClr>
                </a:solidFill>
                <a:latin typeface="微软雅黑 Light" panose="020B0502040204020203" charset="-122"/>
                <a:ea typeface="微软雅黑 Light" panose="020B0502040204020203" charset="-122"/>
              </a:rPr>
              <a:t>w f k</a:t>
            </a:r>
            <a:r>
              <a:rPr lang="zh-CN" altLang="en-US" dirty="0">
                <a:solidFill>
                  <a:schemeClr val="tx1">
                    <a:lumMod val="65000"/>
                    <a:lumOff val="35000"/>
                  </a:schemeClr>
                </a:solidFill>
                <a:latin typeface="微软雅黑 Light" panose="020B0502040204020203" charset="-122"/>
                <a:ea typeface="微软雅黑 Light" panose="020B0502040204020203" charset="-122"/>
              </a:rPr>
              <a:t>和</a:t>
            </a:r>
            <a:r>
              <a:rPr lang="en-US" altLang="zh-CN" dirty="0">
                <a:solidFill>
                  <a:schemeClr val="tx1">
                    <a:lumMod val="65000"/>
                    <a:lumOff val="35000"/>
                  </a:schemeClr>
                </a:solidFill>
                <a:latin typeface="微软雅黑 Light" panose="020B0502040204020203" charset="-122"/>
                <a:ea typeface="微软雅黑 Light" panose="020B0502040204020203" charset="-122"/>
              </a:rPr>
              <a:t>b </a:t>
            </a:r>
            <a:r>
              <a:rPr lang="en-US" altLang="zh-CN" dirty="0" err="1">
                <a:solidFill>
                  <a:schemeClr val="tx1">
                    <a:lumMod val="65000"/>
                    <a:lumOff val="35000"/>
                  </a:schemeClr>
                </a:solidFill>
                <a:latin typeface="微软雅黑 Light" panose="020B0502040204020203" charset="-122"/>
                <a:ea typeface="微软雅黑 Light" panose="020B0502040204020203" charset="-122"/>
              </a:rPr>
              <a:t>fk</a:t>
            </a:r>
            <a:r>
              <a:rPr lang="zh-CN" altLang="en-US" dirty="0">
                <a:solidFill>
                  <a:schemeClr val="tx1">
                    <a:lumMod val="65000"/>
                    <a:lumOff val="35000"/>
                  </a:schemeClr>
                </a:solidFill>
                <a:latin typeface="微软雅黑 Light" panose="020B0502040204020203" charset="-122"/>
                <a:ea typeface="微软雅黑 Light" panose="020B0502040204020203" charset="-122"/>
              </a:rPr>
              <a:t>是第</a:t>
            </a:r>
            <a:r>
              <a:rPr lang="en-US" altLang="zh-CN" dirty="0">
                <a:solidFill>
                  <a:schemeClr val="tx1">
                    <a:lumMod val="65000"/>
                    <a:lumOff val="35000"/>
                  </a:schemeClr>
                </a:solidFill>
                <a:latin typeface="微软雅黑 Light" panose="020B0502040204020203" charset="-122"/>
                <a:ea typeface="微软雅黑 Light" panose="020B0502040204020203" charset="-122"/>
              </a:rPr>
              <a:t>k</a:t>
            </a:r>
            <a:r>
              <a:rPr lang="zh-CN" altLang="en-US" dirty="0">
                <a:solidFill>
                  <a:schemeClr val="tx1">
                    <a:lumMod val="65000"/>
                    <a:lumOff val="35000"/>
                  </a:schemeClr>
                </a:solidFill>
                <a:latin typeface="微软雅黑 Light" panose="020B0502040204020203" charset="-122"/>
                <a:ea typeface="微软雅黑 Light" panose="020B0502040204020203" charset="-122"/>
              </a:rPr>
              <a:t>个神经元</a:t>
            </a:r>
            <a:r>
              <a:rPr lang="en-US" altLang="zh-CN" dirty="0" err="1">
                <a:solidFill>
                  <a:schemeClr val="tx1">
                    <a:lumMod val="65000"/>
                    <a:lumOff val="35000"/>
                  </a:schemeClr>
                </a:solidFill>
                <a:latin typeface="微软雅黑 Light" panose="020B0502040204020203" charset="-122"/>
                <a:ea typeface="微软雅黑 Light" panose="020B0502040204020203" charset="-122"/>
              </a:rPr>
              <a:t>oki</a:t>
            </a:r>
            <a:r>
              <a:rPr lang="zh-CN" altLang="en-US" dirty="0">
                <a:solidFill>
                  <a:schemeClr val="tx1">
                    <a:lumMod val="65000"/>
                    <a:lumOff val="35000"/>
                  </a:schemeClr>
                </a:solidFill>
                <a:latin typeface="微软雅黑 Light" panose="020B0502040204020203" charset="-122"/>
                <a:ea typeface="微软雅黑 Light" panose="020B0502040204020203" charset="-122"/>
              </a:rPr>
              <a:t>的权重和偏置，而</a:t>
            </a:r>
            <a:r>
              <a:rPr lang="en-US" altLang="zh-CN" dirty="0">
                <a:solidFill>
                  <a:schemeClr val="tx1">
                    <a:lumMod val="65000"/>
                    <a:lumOff val="35000"/>
                  </a:schemeClr>
                </a:solidFill>
                <a:latin typeface="微软雅黑 Light" panose="020B0502040204020203" charset="-122"/>
                <a:ea typeface="微软雅黑 Light" panose="020B0502040204020203" charset="-122"/>
              </a:rPr>
              <a:t>h</a:t>
            </a:r>
            <a:r>
              <a:rPr lang="zh-CN" altLang="en-US" dirty="0">
                <a:solidFill>
                  <a:schemeClr val="tx1">
                    <a:lumMod val="65000"/>
                    <a:lumOff val="35000"/>
                  </a:schemeClr>
                </a:solidFill>
                <a:latin typeface="微软雅黑 Light" panose="020B0502040204020203" charset="-122"/>
                <a:ea typeface="微软雅黑 Light" panose="020B0502040204020203" charset="-122"/>
              </a:rPr>
              <a:t>（是前两个卷积层的节点表示矢量输出。该模型执行反向传播以最小化。</a:t>
            </a:r>
            <a:endParaRPr lang="zh-CN" altLang="en-US" dirty="0">
              <a:solidFill>
                <a:schemeClr val="tx1">
                  <a:lumMod val="65000"/>
                  <a:lumOff val="35000"/>
                </a:schemeClr>
              </a:solidFill>
              <a:latin typeface="微软雅黑 Light" panose="020B0502040204020203" charset="-122"/>
              <a:ea typeface="微软雅黑 Light" panose="020B0502040204020203" charset="-122"/>
              <a:sym typeface="+mn-ea"/>
            </a:endParaRPr>
          </a:p>
        </p:txBody>
      </p:sp>
      <p:sp>
        <p:nvSpPr>
          <p:cNvPr id="18" name="文本框 17"/>
          <p:cNvSpPr txBox="1"/>
          <p:nvPr/>
        </p:nvSpPr>
        <p:spPr>
          <a:xfrm>
            <a:off x="8771890" y="1687195"/>
            <a:ext cx="2149475" cy="1106805"/>
          </a:xfrm>
          <a:prstGeom prst="rect">
            <a:avLst/>
          </a:prstGeom>
          <a:noFill/>
        </p:spPr>
        <p:txBody>
          <a:bodyPr wrap="square" rtlCol="0">
            <a:spAutoFit/>
          </a:bodyPr>
          <a:lstStyle/>
          <a:p>
            <a:pPr algn="ctr"/>
            <a:r>
              <a:rPr lang="en-US" altLang="zh-CN" sz="6600" b="1" dirty="0">
                <a:solidFill>
                  <a:schemeClr val="bg1"/>
                </a:solidFill>
                <a:latin typeface="微软雅黑" panose="020B0503020204020204" charset="-122"/>
                <a:ea typeface="微软雅黑" panose="020B0503020204020204" charset="-122"/>
              </a:rPr>
              <a:t>85%</a:t>
            </a:r>
          </a:p>
        </p:txBody>
      </p:sp>
      <p:sp>
        <p:nvSpPr>
          <p:cNvPr id="19" name="文本框 18"/>
          <p:cNvSpPr txBox="1"/>
          <p:nvPr/>
        </p:nvSpPr>
        <p:spPr>
          <a:xfrm>
            <a:off x="6182995" y="5037455"/>
            <a:ext cx="2138680" cy="1106805"/>
          </a:xfrm>
          <a:prstGeom prst="rect">
            <a:avLst/>
          </a:prstGeom>
          <a:noFill/>
        </p:spPr>
        <p:txBody>
          <a:bodyPr wrap="square" rtlCol="0">
            <a:spAutoFit/>
          </a:bodyPr>
          <a:lstStyle/>
          <a:p>
            <a:pPr algn="ctr"/>
            <a:r>
              <a:rPr lang="en-US" altLang="zh-CN" sz="6600" b="1" dirty="0">
                <a:solidFill>
                  <a:schemeClr val="bg1"/>
                </a:solidFill>
                <a:latin typeface="微软雅黑" panose="020B0503020204020204" charset="-122"/>
                <a:ea typeface="微软雅黑" panose="020B0503020204020204" charset="-122"/>
              </a:rPr>
              <a:t>92</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pic>
        <p:nvPicPr>
          <p:cNvPr id="3" name="图片 2"/>
          <p:cNvPicPr>
            <a:picLocks noChangeAspect="1"/>
          </p:cNvPicPr>
          <p:nvPr/>
        </p:nvPicPr>
        <p:blipFill>
          <a:blip r:embed="rId4"/>
          <a:stretch>
            <a:fillRect/>
          </a:stretch>
        </p:blipFill>
        <p:spPr>
          <a:xfrm>
            <a:off x="2218007" y="492760"/>
            <a:ext cx="4552912" cy="1087395"/>
          </a:xfrm>
          <a:prstGeom prst="rect">
            <a:avLst/>
          </a:prstGeom>
        </p:spPr>
      </p:pic>
      <p:pic>
        <p:nvPicPr>
          <p:cNvPr id="7" name="图片 6"/>
          <p:cNvPicPr>
            <a:picLocks noChangeAspect="1"/>
          </p:cNvPicPr>
          <p:nvPr/>
        </p:nvPicPr>
        <p:blipFill>
          <a:blip r:embed="rId5"/>
          <a:stretch>
            <a:fillRect/>
          </a:stretch>
        </p:blipFill>
        <p:spPr>
          <a:xfrm>
            <a:off x="2593396" y="3367238"/>
            <a:ext cx="5078917" cy="883514"/>
          </a:xfrm>
          <a:prstGeom prst="rect">
            <a:avLst/>
          </a:prstGeom>
        </p:spPr>
      </p:pic>
      <p:pic>
        <p:nvPicPr>
          <p:cNvPr id="9" name="图片 8"/>
          <p:cNvPicPr>
            <a:picLocks noChangeAspect="1"/>
          </p:cNvPicPr>
          <p:nvPr/>
        </p:nvPicPr>
        <p:blipFill>
          <a:blip r:embed="rId6"/>
          <a:stretch>
            <a:fillRect/>
          </a:stretch>
        </p:blipFill>
        <p:spPr>
          <a:xfrm>
            <a:off x="3685640" y="1832674"/>
            <a:ext cx="652563" cy="620621"/>
          </a:xfrm>
          <a:prstGeom prst="rect">
            <a:avLst/>
          </a:prstGeom>
        </p:spPr>
      </p:pic>
      <p:pic>
        <p:nvPicPr>
          <p:cNvPr id="13" name="图片 12"/>
          <p:cNvPicPr>
            <a:picLocks noChangeAspect="1"/>
          </p:cNvPicPr>
          <p:nvPr/>
        </p:nvPicPr>
        <p:blipFill>
          <a:blip r:embed="rId7"/>
          <a:stretch>
            <a:fillRect/>
          </a:stretch>
        </p:blipFill>
        <p:spPr>
          <a:xfrm>
            <a:off x="4538440" y="1866129"/>
            <a:ext cx="442484" cy="457874"/>
          </a:xfrm>
          <a:prstGeom prst="rect">
            <a:avLst/>
          </a:prstGeom>
        </p:spPr>
      </p:pic>
      <p:pic>
        <p:nvPicPr>
          <p:cNvPr id="20" name="图片 19"/>
          <p:cNvPicPr>
            <a:picLocks noChangeAspect="1"/>
          </p:cNvPicPr>
          <p:nvPr/>
        </p:nvPicPr>
        <p:blipFill rotWithShape="1">
          <a:blip r:embed="rId8"/>
          <a:srcRect l="18386" r="1231"/>
          <a:stretch>
            <a:fillRect/>
          </a:stretch>
        </p:blipFill>
        <p:spPr>
          <a:xfrm>
            <a:off x="6433564" y="1935502"/>
            <a:ext cx="337355" cy="332855"/>
          </a:xfrm>
          <a:prstGeom prst="rect">
            <a:avLst/>
          </a:prstGeom>
        </p:spPr>
      </p:pic>
      <p:pic>
        <p:nvPicPr>
          <p:cNvPr id="22" name="图片 21"/>
          <p:cNvPicPr>
            <a:picLocks noChangeAspect="1"/>
          </p:cNvPicPr>
          <p:nvPr/>
        </p:nvPicPr>
        <p:blipFill>
          <a:blip r:embed="rId9"/>
          <a:stretch>
            <a:fillRect/>
          </a:stretch>
        </p:blipFill>
        <p:spPr>
          <a:xfrm>
            <a:off x="2593396" y="2387475"/>
            <a:ext cx="383600" cy="375380"/>
          </a:xfrm>
          <a:prstGeom prst="rect">
            <a:avLst/>
          </a:prstGeom>
        </p:spPr>
      </p:pic>
      <p:sp>
        <p:nvSpPr>
          <p:cNvPr id="25" name="文本框 24"/>
          <p:cNvSpPr txBox="1"/>
          <p:nvPr/>
        </p:nvSpPr>
        <p:spPr>
          <a:xfrm>
            <a:off x="1194257" y="4260548"/>
            <a:ext cx="6096866" cy="646331"/>
          </a:xfrm>
          <a:prstGeom prst="rect">
            <a:avLst/>
          </a:prstGeom>
          <a:noFill/>
        </p:spPr>
        <p:txBody>
          <a:bodyPr wrap="square">
            <a:spAutoFit/>
          </a:bodyPr>
          <a:lstStyle/>
          <a:p>
            <a:r>
              <a:rPr lang="zh-CN" altLang="en-US" dirty="0">
                <a:solidFill>
                  <a:schemeClr val="tx1">
                    <a:lumMod val="65000"/>
                    <a:lumOff val="35000"/>
                  </a:schemeClr>
                </a:solidFill>
                <a:latin typeface="微软雅黑 Light" panose="020B0502040204020203" charset="-122"/>
                <a:ea typeface="微软雅黑 Light" panose="020B0502040204020203" charset="-122"/>
              </a:rPr>
              <a:t>其中</a:t>
            </a:r>
            <a:r>
              <a:rPr lang="en-US" altLang="zh-CN" b="0" i="0" dirty="0" err="1">
                <a:effectLst/>
                <a:latin typeface="Times New Roman" panose="02020603050405020304" pitchFamily="18" charset="0"/>
              </a:rPr>
              <a:t>yi</a:t>
            </a:r>
            <a:r>
              <a:rPr lang="zh-CN" altLang="en-US" dirty="0">
                <a:solidFill>
                  <a:schemeClr val="tx1">
                    <a:lumMod val="65000"/>
                    <a:lumOff val="35000"/>
                  </a:schemeClr>
                </a:solidFill>
                <a:latin typeface="微软雅黑 Light" panose="020B0502040204020203" charset="-122"/>
                <a:ea typeface="微软雅黑 Light" panose="020B0502040204020203" charset="-122"/>
              </a:rPr>
              <a:t>表示节点</a:t>
            </a:r>
            <a:r>
              <a:rPr lang="en-US" altLang="zh-CN" dirty="0">
                <a:solidFill>
                  <a:schemeClr val="tx1">
                    <a:lumMod val="65000"/>
                    <a:lumOff val="35000"/>
                  </a:schemeClr>
                </a:solidFill>
                <a:latin typeface="微软雅黑 Light" panose="020B0502040204020203" charset="-122"/>
                <a:ea typeface="微软雅黑 Light" panose="020B0502040204020203" charset="-122"/>
              </a:rPr>
              <a:t>vi</a:t>
            </a:r>
            <a:r>
              <a:rPr lang="zh-CN" altLang="en-US" dirty="0">
                <a:solidFill>
                  <a:schemeClr val="tx1">
                    <a:lumMod val="65000"/>
                    <a:lumOff val="35000"/>
                  </a:schemeClr>
                </a:solidFill>
                <a:latin typeface="微软雅黑 Light" panose="020B0502040204020203" charset="-122"/>
                <a:ea typeface="微软雅黑 Light" panose="020B0502040204020203" charset="-122"/>
              </a:rPr>
              <a:t>的地面真值标签向量。这里，</a:t>
            </a:r>
            <a:r>
              <a:rPr lang="en-US" altLang="zh-CN" dirty="0" err="1">
                <a:solidFill>
                  <a:schemeClr val="tx1">
                    <a:lumMod val="65000"/>
                    <a:lumOff val="35000"/>
                  </a:schemeClr>
                </a:solidFill>
                <a:latin typeface="微软雅黑 Light" panose="020B0502040204020203" charset="-122"/>
                <a:ea typeface="微软雅黑 Light" panose="020B0502040204020203" charset="-122"/>
              </a:rPr>
              <a:t>yki</a:t>
            </a:r>
            <a:r>
              <a:rPr lang="en-US" altLang="zh-CN" dirty="0">
                <a:solidFill>
                  <a:schemeClr val="tx1">
                    <a:lumMod val="65000"/>
                    <a:lumOff val="35000"/>
                  </a:schemeClr>
                </a:solidFill>
                <a:latin typeface="微软雅黑 Light" panose="020B0502040204020203" charset="-122"/>
                <a:ea typeface="微软雅黑 Light" panose="020B0502040204020203" charset="-122"/>
              </a:rPr>
              <a:t>∈ </a:t>
            </a:r>
            <a:r>
              <a:rPr lang="zh-CN" altLang="en-US" dirty="0">
                <a:solidFill>
                  <a:schemeClr val="tx1">
                    <a:lumMod val="65000"/>
                    <a:lumOff val="35000"/>
                  </a:schemeClr>
                </a:solidFill>
                <a:latin typeface="微软雅黑 Light" panose="020B0502040204020203" charset="-122"/>
                <a:ea typeface="微软雅黑 Light" panose="020B0502040204020203" charset="-122"/>
              </a:rPr>
              <a:t>｛</a:t>
            </a:r>
            <a:r>
              <a:rPr lang="en-US" altLang="zh-CN" dirty="0">
                <a:solidFill>
                  <a:schemeClr val="tx1">
                    <a:lumMod val="65000"/>
                    <a:lumOff val="35000"/>
                  </a:schemeClr>
                </a:solidFill>
                <a:latin typeface="微软雅黑 Light" panose="020B0502040204020203" charset="-122"/>
                <a:ea typeface="微软雅黑 Light" panose="020B0502040204020203" charset="-122"/>
              </a:rPr>
              <a:t>0</a:t>
            </a:r>
            <a:r>
              <a:rPr lang="zh-CN" altLang="en-US" dirty="0">
                <a:solidFill>
                  <a:schemeClr val="tx1">
                    <a:lumMod val="65000"/>
                    <a:lumOff val="35000"/>
                  </a:schemeClr>
                </a:solidFill>
                <a:latin typeface="微软雅黑 Light" panose="020B0502040204020203" charset="-122"/>
                <a:ea typeface="微软雅黑 Light" panose="020B0502040204020203" charset="-122"/>
              </a:rPr>
              <a:t>，</a:t>
            </a:r>
            <a:r>
              <a:rPr lang="en-US" altLang="zh-CN" dirty="0">
                <a:solidFill>
                  <a:schemeClr val="tx1">
                    <a:lumMod val="65000"/>
                    <a:lumOff val="35000"/>
                  </a:schemeClr>
                </a:solidFill>
                <a:latin typeface="微软雅黑 Light" panose="020B0502040204020203" charset="-122"/>
                <a:ea typeface="微软雅黑 Light" panose="020B0502040204020203" charset="-122"/>
              </a:rPr>
              <a:t>1</a:t>
            </a:r>
            <a:r>
              <a:rPr lang="zh-CN" altLang="en-US" dirty="0">
                <a:solidFill>
                  <a:schemeClr val="tx1">
                    <a:lumMod val="65000"/>
                    <a:lumOff val="35000"/>
                  </a:schemeClr>
                </a:solidFill>
                <a:latin typeface="微软雅黑 Light" panose="020B0502040204020203" charset="-122"/>
                <a:ea typeface="微软雅黑 Light" panose="020B0502040204020203" charset="-122"/>
              </a:rPr>
              <a:t>｝表示</a:t>
            </a:r>
            <a:r>
              <a:rPr lang="en-US" altLang="zh-CN" dirty="0">
                <a:solidFill>
                  <a:schemeClr val="tx1">
                    <a:lumMod val="65000"/>
                    <a:lumOff val="35000"/>
                  </a:schemeClr>
                </a:solidFill>
                <a:latin typeface="微软雅黑 Light" panose="020B0502040204020203" charset="-122"/>
                <a:ea typeface="微软雅黑 Light" panose="020B0502040204020203" charset="-122"/>
              </a:rPr>
              <a:t>vi</a:t>
            </a:r>
            <a:r>
              <a:rPr lang="zh-CN" altLang="en-US" dirty="0">
                <a:solidFill>
                  <a:schemeClr val="tx1">
                    <a:lumMod val="65000"/>
                    <a:lumOff val="35000"/>
                  </a:schemeClr>
                </a:solidFill>
                <a:latin typeface="微软雅黑 Light" panose="020B0502040204020203" charset="-122"/>
                <a:ea typeface="微软雅黑 Light" panose="020B0502040204020203" charset="-122"/>
              </a:rPr>
              <a:t>是否属于第</a:t>
            </a:r>
            <a:r>
              <a:rPr lang="en-US" altLang="zh-CN" dirty="0">
                <a:solidFill>
                  <a:schemeClr val="tx1">
                    <a:lumMod val="65000"/>
                    <a:lumOff val="35000"/>
                  </a:schemeClr>
                </a:solidFill>
                <a:latin typeface="微软雅黑 Light" panose="020B0502040204020203" charset="-122"/>
                <a:ea typeface="微软雅黑 Light" panose="020B0502040204020203" charset="-122"/>
              </a:rPr>
              <a:t>k</a:t>
            </a:r>
            <a:r>
              <a:rPr lang="zh-CN" altLang="en-US" dirty="0">
                <a:solidFill>
                  <a:schemeClr val="tx1">
                    <a:lumMod val="65000"/>
                    <a:lumOff val="35000"/>
                  </a:schemeClr>
                </a:solidFill>
                <a:latin typeface="微软雅黑 Light" panose="020B0502040204020203" charset="-122"/>
                <a:ea typeface="微软雅黑 Light" panose="020B0502040204020203" charset="-122"/>
              </a:rPr>
              <a:t>个社区。</a:t>
            </a:r>
          </a:p>
        </p:txBody>
      </p:sp>
      <p:pic>
        <p:nvPicPr>
          <p:cNvPr id="27" name="图片 26"/>
          <p:cNvPicPr>
            <a:picLocks noChangeAspect="1"/>
          </p:cNvPicPr>
          <p:nvPr/>
        </p:nvPicPr>
        <p:blipFill>
          <a:blip r:embed="rId10"/>
          <a:stretch>
            <a:fillRect/>
          </a:stretch>
        </p:blipFill>
        <p:spPr>
          <a:xfrm>
            <a:off x="5957886" y="4208692"/>
            <a:ext cx="315288" cy="418572"/>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5" name="直接连接符 4"/>
          <p:cNvCxnSpPr/>
          <p:nvPr/>
        </p:nvCxnSpPr>
        <p:spPr>
          <a:xfrm>
            <a:off x="5804268" y="813041"/>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a:srcRect l="1334" r="1714"/>
          <a:stretch>
            <a:fillRect/>
          </a:stretch>
        </p:blipFill>
        <p:spPr>
          <a:xfrm>
            <a:off x="185818" y="1490741"/>
            <a:ext cx="11820364" cy="457789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483737" y="1841737"/>
            <a:ext cx="906017" cy="830997"/>
          </a:xfrm>
          <a:prstGeom prst="rect">
            <a:avLst/>
          </a:prstGeom>
          <a:noFill/>
        </p:spPr>
        <p:txBody>
          <a:bodyPr wrap="none" rtlCol="0" anchor="t">
            <a:spAutoFit/>
          </a:bodyPr>
          <a:lstStyle/>
          <a:p>
            <a:pPr algn="r"/>
            <a:r>
              <a:rPr lang="en-US" altLang="zh-CN" sz="4800" dirty="0">
                <a:solidFill>
                  <a:schemeClr val="tx1"/>
                </a:solidFill>
                <a:latin typeface="微软雅黑" panose="020B0503020204020204" charset="-122"/>
                <a:ea typeface="微软雅黑" panose="020B0503020204020204" charset="-122"/>
                <a:cs typeface="汉仪晓波花月圆W" panose="00020600040101010101" charset="-122"/>
                <a:sym typeface="+mn-ea"/>
              </a:rPr>
              <a:t>01</a:t>
            </a:r>
          </a:p>
        </p:txBody>
      </p:sp>
      <p:sp>
        <p:nvSpPr>
          <p:cNvPr id="17" name="文本框 16"/>
          <p:cNvSpPr txBox="1"/>
          <p:nvPr/>
        </p:nvSpPr>
        <p:spPr>
          <a:xfrm>
            <a:off x="4701897" y="1944022"/>
            <a:ext cx="4036121" cy="472181"/>
          </a:xfrm>
          <a:prstGeom prst="rect">
            <a:avLst/>
          </a:prstGeom>
          <a:noFill/>
        </p:spPr>
        <p:txBody>
          <a:bodyPr wrap="square" rtlCol="0" anchor="t">
            <a:spAutoFit/>
          </a:bodyPr>
          <a:lstStyle/>
          <a:p>
            <a:pPr algn="l">
              <a:lnSpc>
                <a:spcPct val="110000"/>
              </a:lnSpc>
            </a:pPr>
            <a:r>
              <a:rPr lang="zh-CN" altLang="en-US" sz="2400" dirty="0">
                <a:latin typeface="微软雅黑" panose="020B0503020204020204" charset="-122"/>
                <a:ea typeface="微软雅黑" panose="020B0503020204020204" charset="-122"/>
                <a:cs typeface="汉仪晓波花月圆W" panose="00020600040101010101" charset="-122"/>
                <a:sym typeface="+mn-ea"/>
              </a:rPr>
              <a:t>概念及发展历程</a:t>
            </a:r>
            <a:endParaRPr lang="en-US" altLang="zh-CN" sz="1400" dirty="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12" name="文本框 11"/>
          <p:cNvSpPr txBox="1"/>
          <p:nvPr/>
        </p:nvSpPr>
        <p:spPr>
          <a:xfrm>
            <a:off x="3429202" y="3220538"/>
            <a:ext cx="906017" cy="830997"/>
          </a:xfrm>
          <a:prstGeom prst="rect">
            <a:avLst/>
          </a:prstGeom>
          <a:noFill/>
        </p:spPr>
        <p:txBody>
          <a:bodyPr wrap="none" rtlCol="0" anchor="t">
            <a:spAutoFit/>
          </a:bodyPr>
          <a:lstStyle/>
          <a:p>
            <a:pPr algn="r"/>
            <a:r>
              <a:rPr lang="en-US" altLang="zh-CN" sz="4800" dirty="0">
                <a:solidFill>
                  <a:schemeClr val="tx1"/>
                </a:solidFill>
                <a:latin typeface="微软雅黑" panose="020B0503020204020204" charset="-122"/>
                <a:ea typeface="微软雅黑" panose="020B0503020204020204" charset="-122"/>
                <a:cs typeface="汉仪晓波花月圆W" panose="00020600040101010101" charset="-122"/>
                <a:sym typeface="+mn-ea"/>
              </a:rPr>
              <a:t>02</a:t>
            </a:r>
          </a:p>
        </p:txBody>
      </p:sp>
      <p:sp>
        <p:nvSpPr>
          <p:cNvPr id="15" name="文本框 14"/>
          <p:cNvSpPr txBox="1"/>
          <p:nvPr/>
        </p:nvSpPr>
        <p:spPr>
          <a:xfrm>
            <a:off x="3429202" y="4637967"/>
            <a:ext cx="906017" cy="830997"/>
          </a:xfrm>
          <a:prstGeom prst="rect">
            <a:avLst/>
          </a:prstGeom>
          <a:noFill/>
        </p:spPr>
        <p:txBody>
          <a:bodyPr wrap="none" rtlCol="0" anchor="t">
            <a:spAutoFit/>
          </a:bodyPr>
          <a:lstStyle/>
          <a:p>
            <a:pPr algn="l"/>
            <a:r>
              <a:rPr lang="en-US" altLang="zh-CN" sz="4800" dirty="0">
                <a:solidFill>
                  <a:schemeClr val="tx1"/>
                </a:solidFill>
                <a:latin typeface="微软雅黑" panose="020B0503020204020204" charset="-122"/>
                <a:ea typeface="微软雅黑" panose="020B0503020204020204" charset="-122"/>
                <a:cs typeface="汉仪晓波花月圆W" panose="00020600040101010101" charset="-122"/>
                <a:sym typeface="+mn-ea"/>
              </a:rPr>
              <a:t>03</a:t>
            </a:r>
          </a:p>
        </p:txBody>
      </p:sp>
      <p:grpSp>
        <p:nvGrpSpPr>
          <p:cNvPr id="21" name="组合 20"/>
          <p:cNvGrpSpPr/>
          <p:nvPr/>
        </p:nvGrpSpPr>
        <p:grpSpPr>
          <a:xfrm>
            <a:off x="-269240" y="0"/>
            <a:ext cx="5424805" cy="5267325"/>
            <a:chOff x="-424" y="0"/>
            <a:chExt cx="8543" cy="8295"/>
          </a:xfrm>
        </p:grpSpPr>
        <p:sp>
          <p:nvSpPr>
            <p:cNvPr id="11" name="任意多边形 10"/>
            <p:cNvSpPr/>
            <p:nvPr/>
          </p:nvSpPr>
          <p:spPr>
            <a:xfrm rot="21300000" flipV="1">
              <a:off x="-359" y="552"/>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13"/>
            <p:cNvSpPr/>
            <p:nvPr/>
          </p:nvSpPr>
          <p:spPr>
            <a:xfrm flipV="1">
              <a:off x="0" y="0"/>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424" y="1020"/>
              <a:ext cx="4119" cy="1307"/>
            </a:xfrm>
            <a:prstGeom prst="rect">
              <a:avLst/>
            </a:prstGeom>
            <a:noFill/>
          </p:spPr>
          <p:txBody>
            <a:bodyPr wrap="square" rtlCol="0">
              <a:spAutoFit/>
            </a:bodyPr>
            <a:lstStyle/>
            <a:p>
              <a:pPr algn="r">
                <a:lnSpc>
                  <a:spcPct val="100000"/>
                </a:lnSpc>
              </a:pPr>
              <a:r>
                <a:rPr lang="en-US" altLang="zh-CN" sz="4800" b="1">
                  <a:solidFill>
                    <a:schemeClr val="bg1"/>
                  </a:solidFill>
                  <a:latin typeface="微软雅黑" panose="020B0503020204020204" charset="-122"/>
                  <a:ea typeface="微软雅黑" panose="020B0503020204020204" charset="-122"/>
                  <a:cs typeface="微软雅黑" panose="020B0503020204020204" charset="-122"/>
                </a:rPr>
                <a:t> </a:t>
              </a:r>
              <a:r>
                <a:rPr lang="zh-CN" sz="4800" b="1">
                  <a:solidFill>
                    <a:schemeClr val="bg1"/>
                  </a:solidFill>
                  <a:latin typeface="微软雅黑" panose="020B0503020204020204" charset="-122"/>
                  <a:ea typeface="微软雅黑" panose="020B0503020204020204" charset="-122"/>
                  <a:cs typeface="微软雅黑" panose="020B0503020204020204" charset="-122"/>
                </a:rPr>
                <a:t>目 录</a:t>
              </a:r>
              <a:r>
                <a:rPr lang="en-US" altLang="zh-CN" sz="2000">
                  <a:solidFill>
                    <a:schemeClr val="bg1"/>
                  </a:solidFill>
                  <a:highlight>
                    <a:srgbClr val="FFFF00"/>
                  </a:highlight>
                  <a:latin typeface="微软雅黑" panose="020B0503020204020204" charset="-122"/>
                  <a:ea typeface="微软雅黑" panose="020B0503020204020204" charset="-122"/>
                  <a:cs typeface="微软雅黑" panose="020B0503020204020204" charset="-122"/>
                  <a:sym typeface="+mn-ea"/>
                </a:rPr>
                <a:t> </a:t>
              </a:r>
            </a:p>
          </p:txBody>
        </p:sp>
      </p:grpSp>
      <p:sp>
        <p:nvSpPr>
          <p:cNvPr id="9" name="文本框 8"/>
          <p:cNvSpPr txBox="1"/>
          <p:nvPr/>
        </p:nvSpPr>
        <p:spPr>
          <a:xfrm>
            <a:off x="4715322" y="3363210"/>
            <a:ext cx="3062524" cy="461665"/>
          </a:xfrm>
          <a:prstGeom prst="rect">
            <a:avLst/>
          </a:prstGeom>
          <a:noFill/>
        </p:spPr>
        <p:txBody>
          <a:bodyPr wrap="square" rtlCol="0" anchor="t">
            <a:spAutoFit/>
          </a:bodyPr>
          <a:lstStyle/>
          <a:p>
            <a:pPr algn="l">
              <a:lnSpc>
                <a:spcPct val="100000"/>
              </a:lnSpc>
            </a:pPr>
            <a:r>
              <a:rPr lang="zh-CN" altLang="en-US" sz="2400" dirty="0">
                <a:latin typeface="微软雅黑" panose="020B0503020204020204" charset="-122"/>
                <a:ea typeface="微软雅黑" panose="020B0503020204020204" charset="-122"/>
                <a:cs typeface="汉仪晓波花月圆W" panose="00020600040101010101" charset="-122"/>
                <a:sym typeface="+mn-ea"/>
              </a:rPr>
              <a:t>算法演示与研究</a:t>
            </a:r>
          </a:p>
        </p:txBody>
      </p:sp>
      <p:sp>
        <p:nvSpPr>
          <p:cNvPr id="10" name="文本框 9"/>
          <p:cNvSpPr txBox="1"/>
          <p:nvPr/>
        </p:nvSpPr>
        <p:spPr>
          <a:xfrm>
            <a:off x="3648024" y="4771883"/>
            <a:ext cx="3355340" cy="461665"/>
          </a:xfrm>
          <a:prstGeom prst="rect">
            <a:avLst/>
          </a:prstGeom>
          <a:noFill/>
        </p:spPr>
        <p:txBody>
          <a:bodyPr wrap="square" rtlCol="0" anchor="t">
            <a:spAutoFit/>
          </a:bodyPr>
          <a:lstStyle/>
          <a:p>
            <a:pPr algn="r">
              <a:lnSpc>
                <a:spcPct val="100000"/>
              </a:lnSpc>
            </a:pPr>
            <a:r>
              <a:rPr lang="zh-CN" altLang="en-US" sz="2400" dirty="0">
                <a:latin typeface="微软雅黑" panose="020B0503020204020204" charset="-122"/>
                <a:ea typeface="微软雅黑" panose="020B0503020204020204" charset="-122"/>
                <a:cs typeface="汉仪晓波花月圆W" panose="00020600040101010101" charset="-122"/>
                <a:sym typeface="+mn-ea"/>
              </a:rPr>
              <a:t>应用及研究方向</a:t>
            </a:r>
          </a:p>
        </p:txBody>
      </p:sp>
      <p:grpSp>
        <p:nvGrpSpPr>
          <p:cNvPr id="27" name="组合 26"/>
          <p:cNvGrpSpPr/>
          <p:nvPr/>
        </p:nvGrpSpPr>
        <p:grpSpPr>
          <a:xfrm>
            <a:off x="7043420" y="1548765"/>
            <a:ext cx="5391150" cy="5308600"/>
            <a:chOff x="11092" y="2439"/>
            <a:chExt cx="8490" cy="8360"/>
          </a:xfrm>
        </p:grpSpPr>
        <p:sp>
          <p:nvSpPr>
            <p:cNvPr id="13" name="任意多边形 12"/>
            <p:cNvSpPr/>
            <p:nvPr/>
          </p:nvSpPr>
          <p:spPr>
            <a:xfrm rot="21300000" flipH="1">
              <a:off x="11464" y="2439"/>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2"/>
            <p:cNvSpPr/>
            <p:nvPr/>
          </p:nvSpPr>
          <p:spPr>
            <a:xfrm rot="10800000" flipV="1">
              <a:off x="11092" y="3057"/>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812800" y="1433195"/>
            <a:ext cx="1533525" cy="368300"/>
          </a:xfrm>
          <a:prstGeom prst="rect">
            <a:avLst/>
          </a:prstGeom>
          <a:noFill/>
        </p:spPr>
        <p:txBody>
          <a:bodyPr wrap="none" rtlCol="0" anchor="t">
            <a:spAutoFit/>
          </a:bodyPr>
          <a:lstStyle/>
          <a:p>
            <a:r>
              <a:rPr lang="en-US" altLang="zh-CN" b="1">
                <a:solidFill>
                  <a:schemeClr val="bg1"/>
                </a:solidFill>
                <a:latin typeface="Microsoft YaHei Bold" panose="020B0502040204020203" charset="-122"/>
                <a:ea typeface="Microsoft YaHei Bold" panose="020B0502040204020203" charset="-122"/>
                <a:cs typeface="微软雅黑" panose="020B0503020204020204" charset="-122"/>
                <a:sym typeface="+mn-ea"/>
              </a:rPr>
              <a:t>CONTENTS</a:t>
            </a:r>
            <a:r>
              <a:rPr lang="en-US" altLang="zh-CN">
                <a:solidFill>
                  <a:schemeClr val="bg1"/>
                </a:solidFill>
                <a:highlight>
                  <a:srgbClr val="FFFF00"/>
                </a:highlight>
                <a:latin typeface="微软雅黑" panose="020B0503020204020204" charset="-122"/>
                <a:ea typeface="微软雅黑" panose="020B0503020204020204" charset="-122"/>
                <a:cs typeface="微软雅黑" panose="020B0503020204020204" charset="-122"/>
                <a:sym typeface="+mn-ea"/>
              </a:rPr>
              <a:t> </a:t>
            </a:r>
            <a:endParaRPr lang="zh-CN" altLang="en-US"/>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221595" y="5700395"/>
            <a:ext cx="1275080" cy="506730"/>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3190555" y="426695"/>
            <a:ext cx="57988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dirty="0">
                <a:ln>
                  <a:noFill/>
                </a:ln>
                <a:solidFill>
                  <a:srgbClr val="033F7B"/>
                </a:solidFill>
                <a:effectLst/>
                <a:uLnTx/>
                <a:uFillTx/>
                <a:latin typeface="微软雅黑" panose="020B0503020204020204" charset="-122"/>
                <a:ea typeface="微软雅黑" panose="020B0503020204020204" charset="-122"/>
                <a:sym typeface="+mn-ea"/>
              </a:rPr>
              <a:t>2.2 </a:t>
            </a:r>
            <a:r>
              <a:rPr lang="zh-CN" altLang="en-US" sz="3200" b="1" dirty="0">
                <a:solidFill>
                  <a:srgbClr val="033F7B"/>
                </a:solidFill>
                <a:latin typeface="微软雅黑" panose="020B0503020204020204" charset="-122"/>
                <a:ea typeface="微软雅黑" panose="020B0503020204020204" charset="-122"/>
              </a:rPr>
              <a:t>基于</a:t>
            </a:r>
            <a:r>
              <a:rPr lang="en-US" altLang="zh-CN" sz="3200" b="1" dirty="0">
                <a:solidFill>
                  <a:srgbClr val="033F7B"/>
                </a:solidFill>
                <a:latin typeface="微软雅黑" panose="020B0503020204020204" charset="-122"/>
                <a:ea typeface="微软雅黑" panose="020B0503020204020204" charset="-122"/>
              </a:rPr>
              <a:t>自动编码器的社区检测</a:t>
            </a: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405374" y="1577087"/>
            <a:ext cx="9382210" cy="5201303"/>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54880" y="1510420"/>
            <a:ext cx="6764020" cy="5004679"/>
          </a:xfrm>
          <a:prstGeom prst="rect">
            <a:avLst/>
          </a:prstGeom>
          <a:blipFill rotWithShape="1">
            <a:blip r:embed="rId3" cstate="screen"/>
            <a:stretch>
              <a:fillRect/>
            </a:stretch>
          </a:blip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771987" y="1539288"/>
            <a:ext cx="6764020" cy="5004679"/>
          </a:xfrm>
          <a:prstGeom prst="rect">
            <a:avLst/>
          </a:prstGeom>
          <a:gradFill>
            <a:gsLst>
              <a:gs pos="21000">
                <a:srgbClr val="00346B">
                  <a:alpha val="25000"/>
                </a:srgbClr>
              </a:gs>
              <a:gs pos="100000">
                <a:srgbClr val="00346B">
                  <a:alpha val="0"/>
                </a:srgbClr>
              </a:gs>
            </a:gsLst>
            <a:lin ang="0" scaled="0"/>
          </a:gra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21719" y="1644841"/>
            <a:ext cx="7175093" cy="2050882"/>
            <a:chOff x="1020406" y="1446464"/>
            <a:chExt cx="5760000" cy="1061925"/>
          </a:xfrm>
        </p:grpSpPr>
        <p:sp>
          <p:nvSpPr>
            <p:cNvPr id="11" name="矩形: 圆角 10"/>
            <p:cNvSpPr/>
            <p:nvPr/>
          </p:nvSpPr>
          <p:spPr>
            <a:xfrm>
              <a:off x="1020406" y="1446464"/>
              <a:ext cx="5760000" cy="1061925"/>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indent="0">
                <a:lnSpc>
                  <a:spcPct val="150000"/>
                </a:lnSpc>
                <a:buFont typeface="Wingdings" panose="05000000000000000000" pitchFamily="2" charset="2"/>
                <a:buNone/>
              </a:pPr>
              <a:endParaRPr lang="zh-CN" altLang="en-US">
                <a:latin typeface="微软雅黑 Light" panose="020B0502040204020203" charset="-122"/>
                <a:ea typeface="微软雅黑 Light" panose="020B0502040204020203" charset="-122"/>
              </a:endParaRPr>
            </a:p>
          </p:txBody>
        </p:sp>
        <p:cxnSp>
          <p:nvCxnSpPr>
            <p:cNvPr id="15" name="直接连接符 14"/>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15204" y="1898726"/>
              <a:ext cx="2210375" cy="36595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604020202020204" pitchFamily="34" charset="0"/>
                </a:rPr>
                <a:t>自编码器是什么</a:t>
              </a:r>
            </a:p>
            <a:p>
              <a:r>
                <a:rPr lang="zh-CN" altLang="en-US" sz="2000" spc="130" dirty="0">
                  <a:latin typeface="微软雅黑 Light" panose="020B0502040204020203" charset="-122"/>
                  <a:ea typeface="微软雅黑 Light" panose="020B0502040204020203" charset="-122"/>
                  <a:cs typeface="Arial" panose="020B0604020202020204" pitchFamily="34" charset="0"/>
                </a:rPr>
                <a:t>及其用途</a:t>
              </a:r>
            </a:p>
          </p:txBody>
        </p:sp>
        <p:cxnSp>
          <p:nvCxnSpPr>
            <p:cNvPr id="19" name="直接连接符 18"/>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69309" y="2187891"/>
              <a:ext cx="3123990" cy="21437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zh-CN" sz="1400" spc="130" dirty="0">
                  <a:solidFill>
                    <a:schemeClr val="tx1">
                      <a:lumMod val="75000"/>
                      <a:lumOff val="25000"/>
                    </a:schemeClr>
                  </a:solidFill>
                  <a:latin typeface="微软雅黑 Light" panose="020B0502040204020203" charset="-122"/>
                  <a:ea typeface="微软雅黑 Light" panose="020B0502040204020203" charset="-122"/>
                </a:rPr>
                <a:t>一种非监督学习</a:t>
              </a:r>
            </a:p>
          </p:txBody>
        </p:sp>
      </p:grpSp>
      <p:grpSp>
        <p:nvGrpSpPr>
          <p:cNvPr id="24" name="组合 23"/>
          <p:cNvGrpSpPr/>
          <p:nvPr/>
        </p:nvGrpSpPr>
        <p:grpSpPr>
          <a:xfrm>
            <a:off x="1005567" y="4105735"/>
            <a:ext cx="7255206" cy="2180714"/>
            <a:chOff x="1020406" y="1446464"/>
            <a:chExt cx="5760000" cy="1224000"/>
          </a:xfrm>
        </p:grpSpPr>
        <p:sp>
          <p:nvSpPr>
            <p:cNvPr id="25" name="矩形: 圆角 24"/>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26" name="直接连接符 25"/>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58889" y="1946644"/>
              <a:ext cx="1976347" cy="223829"/>
            </a:xfrm>
            <a:prstGeom prst="rect">
              <a:avLst/>
            </a:prstGeom>
            <a:noFill/>
          </p:spPr>
          <p:txBody>
            <a:bodyPr wrap="square" rtlCol="0">
              <a:spAutoFit/>
            </a:bodyPr>
            <a:lstStyle/>
            <a:p>
              <a:r>
                <a:rPr lang="en-US" altLang="zh-CN" sz="2000" spc="130" dirty="0">
                  <a:latin typeface="微软雅黑 Light" panose="020B0502040204020203" charset="-122"/>
                  <a:ea typeface="微软雅黑 Light" panose="020B0502040204020203" charset="-122"/>
                  <a:cs typeface="Arial" panose="020B0604020202020204" pitchFamily="34" charset="0"/>
                </a:rPr>
                <a:t>AES</a:t>
              </a:r>
              <a:r>
                <a:rPr lang="zh-CN" altLang="en-US" sz="2000" spc="130" dirty="0">
                  <a:latin typeface="微软雅黑 Light" panose="020B0502040204020203" charset="-122"/>
                  <a:ea typeface="微软雅黑 Light" panose="020B0502040204020203" charset="-122"/>
                  <a:cs typeface="Arial" panose="020B0604020202020204" pitchFamily="34" charset="0"/>
                </a:rPr>
                <a:t>算法</a:t>
              </a:r>
            </a:p>
          </p:txBody>
        </p:sp>
        <p:cxnSp>
          <p:nvCxnSpPr>
            <p:cNvPr id="28" name="直接连接符 27"/>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77429" y="1681613"/>
              <a:ext cx="3123990" cy="776629"/>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400" b="0" i="0" dirty="0">
                  <a:solidFill>
                    <a:srgbClr val="333333"/>
                  </a:solidFill>
                  <a:effectLst/>
                  <a:latin typeface="Helvetica Neue"/>
                </a:rPr>
                <a:t>AES可以描述出非线性的、有噪声的真实网络，并通过重建表示丰富信息的社区。用于AES的一般框架包括编码器和解码器。编码器映射高维网络结构和可能的属性到低维潜在特征空间。</a:t>
              </a:r>
            </a:p>
          </p:txBody>
        </p:sp>
      </p:grpSp>
      <p:sp>
        <p:nvSpPr>
          <p:cNvPr id="2" name="文本框 6"/>
          <p:cNvSpPr txBox="1">
            <a:spLocks noChangeArrowheads="1"/>
          </p:cNvSpPr>
          <p:nvPr/>
        </p:nvSpPr>
        <p:spPr bwMode="auto">
          <a:xfrm>
            <a:off x="4982528" y="492735"/>
            <a:ext cx="22148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自动编码器</a:t>
            </a:r>
          </a:p>
        </p:txBody>
      </p:sp>
      <p:cxnSp>
        <p:nvCxnSpPr>
          <p:cNvPr id="3" name="直接连接符 2"/>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3"/>
          <p:cNvSpPr txBox="1"/>
          <p:nvPr/>
        </p:nvSpPr>
        <p:spPr>
          <a:xfrm>
            <a:off x="3947692" y="1863263"/>
            <a:ext cx="3891479" cy="138366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en-US" altLang="zh-CN" sz="1400" spc="130" dirty="0">
                <a:solidFill>
                  <a:schemeClr val="tx1">
                    <a:lumMod val="75000"/>
                    <a:lumOff val="25000"/>
                  </a:schemeClr>
                </a:solidFill>
                <a:latin typeface="微软雅黑 Light" panose="020B0502040204020203" charset="-122"/>
                <a:ea typeface="微软雅黑 Light" panose="020B0502040204020203" charset="-122"/>
              </a:rPr>
              <a:t>Input--Code--Output</a:t>
            </a:r>
          </a:p>
          <a:p>
            <a:pPr indent="0">
              <a:lnSpc>
                <a:spcPct val="150000"/>
              </a:lnSpc>
              <a:buFont typeface="Wingdings" panose="05000000000000000000" pitchFamily="2" charset="2"/>
              <a:buNone/>
            </a:pPr>
            <a:r>
              <a:rPr lang="en-US" altLang="zh-CN" sz="1400" spc="130" dirty="0">
                <a:solidFill>
                  <a:schemeClr val="tx1">
                    <a:lumMod val="75000"/>
                    <a:lumOff val="25000"/>
                  </a:schemeClr>
                </a:solidFill>
                <a:latin typeface="微软雅黑 Light" panose="020B0502040204020203" charset="-122"/>
                <a:ea typeface="微软雅黑 Light" panose="020B0502040204020203" charset="-122"/>
              </a:rPr>
              <a:t>  将输入x转换成中间变量y，然后再将y转换成 x’，然后对比输入x和输出x’，使得他们两个无限接近</a:t>
            </a:r>
            <a:r>
              <a:rPr lang="zh-CN" altLang="en-US" sz="1400" spc="130" dirty="0">
                <a:solidFill>
                  <a:schemeClr val="tx1">
                    <a:lumMod val="75000"/>
                    <a:lumOff val="25000"/>
                  </a:schemeClr>
                </a:solidFill>
                <a:latin typeface="微软雅黑 Light" panose="020B0502040204020203" charset="-122"/>
                <a:ea typeface="微软雅黑 Light" panose="020B0502040204020203" charset="-122"/>
              </a:rPr>
              <a: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541292" y="1960954"/>
            <a:ext cx="2387720" cy="3560175"/>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971354" y="2704683"/>
            <a:ext cx="1371028"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字节代换</a:t>
            </a:r>
          </a:p>
        </p:txBody>
      </p:sp>
      <p:sp>
        <p:nvSpPr>
          <p:cNvPr id="25" name="文本框 24"/>
          <p:cNvSpPr txBox="1"/>
          <p:nvPr/>
        </p:nvSpPr>
        <p:spPr>
          <a:xfrm>
            <a:off x="540996" y="2971120"/>
            <a:ext cx="2503259" cy="2030095"/>
          </a:xfrm>
          <a:prstGeom prst="rect">
            <a:avLst/>
          </a:prstGeom>
          <a:noFill/>
        </p:spPr>
        <p:txBody>
          <a:bodyPr wrap="square" rtlCol="0">
            <a:spAutoFit/>
          </a:bodyPr>
          <a:lstStyle/>
          <a:p>
            <a:pP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就是把状态矩阵中的每个元素传进getNumFromSBox()函数中，然后取得前面8位中的高4位作为行值，低4位作为列值，得到状态矩阵。</a:t>
            </a:r>
          </a:p>
        </p:txBody>
      </p:sp>
      <p:sp>
        <p:nvSpPr>
          <p:cNvPr id="26" name="Freeform 141"/>
          <p:cNvSpPr>
            <a:spLocks noEditPoints="1"/>
          </p:cNvSpPr>
          <p:nvPr/>
        </p:nvSpPr>
        <p:spPr bwMode="auto">
          <a:xfrm>
            <a:off x="1367316" y="2143295"/>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grpSp>
        <p:nvGrpSpPr>
          <p:cNvPr id="28" name="组合 27"/>
          <p:cNvGrpSpPr/>
          <p:nvPr/>
        </p:nvGrpSpPr>
        <p:grpSpPr>
          <a:xfrm>
            <a:off x="1397450" y="5278288"/>
            <a:ext cx="648000" cy="648000"/>
            <a:chOff x="2136406" y="5644515"/>
            <a:chExt cx="648000" cy="648000"/>
          </a:xfrm>
        </p:grpSpPr>
        <p:grpSp>
          <p:nvGrpSpPr>
            <p:cNvPr id="23" name="组合 22"/>
            <p:cNvGrpSpPr/>
            <p:nvPr/>
          </p:nvGrpSpPr>
          <p:grpSpPr>
            <a:xfrm>
              <a:off x="2136406" y="5644515"/>
              <a:ext cx="648000" cy="648000"/>
              <a:chOff x="2136406" y="5644515"/>
              <a:chExt cx="648000" cy="648000"/>
            </a:xfrm>
          </p:grpSpPr>
          <p:sp>
            <p:nvSpPr>
              <p:cNvPr id="21" name="流程图: 接点 20"/>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流程图: 接点 21"/>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01</a:t>
              </a:r>
              <a:endParaRPr lang="zh-CN" altLang="en-US" spc="130" dirty="0">
                <a:solidFill>
                  <a:schemeClr val="bg1"/>
                </a:solidFill>
                <a:latin typeface="+mn-ea"/>
                <a:cs typeface="Arial" panose="020B0604020202020204" pitchFamily="34" charset="0"/>
              </a:endParaRPr>
            </a:p>
          </p:txBody>
        </p:sp>
      </p:grpSp>
      <p:sp>
        <p:nvSpPr>
          <p:cNvPr id="41" name="矩形: 圆角 40"/>
          <p:cNvSpPr/>
          <p:nvPr/>
        </p:nvSpPr>
        <p:spPr>
          <a:xfrm>
            <a:off x="6267702" y="1956038"/>
            <a:ext cx="2071822"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237085" y="2707939"/>
            <a:ext cx="2133054"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列混合</a:t>
            </a:r>
          </a:p>
        </p:txBody>
      </p:sp>
      <p:sp>
        <p:nvSpPr>
          <p:cNvPr id="43" name="文本框 42"/>
          <p:cNvSpPr txBox="1"/>
          <p:nvPr/>
        </p:nvSpPr>
        <p:spPr>
          <a:xfrm>
            <a:off x="6297828" y="2971120"/>
            <a:ext cx="2018129" cy="1706880"/>
          </a:xfrm>
          <a:prstGeom prst="rect">
            <a:avLst/>
          </a:prstGeom>
          <a:noFill/>
        </p:spPr>
        <p:txBody>
          <a:bodyPr wrap="square" rtlCol="0">
            <a:spAutoFit/>
          </a:bodyPr>
          <a:lstStyle/>
          <a:p>
            <a:pPr algn="ct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rPr>
              <a:t>通过矩阵相乘来实现的，经行移位后的状态矩阵与固定的矩阵相乘，得到混淆后的状态矩阵。</a:t>
            </a:r>
          </a:p>
        </p:txBody>
      </p:sp>
      <p:grpSp>
        <p:nvGrpSpPr>
          <p:cNvPr id="45" name="组合 44"/>
          <p:cNvGrpSpPr/>
          <p:nvPr/>
        </p:nvGrpSpPr>
        <p:grpSpPr>
          <a:xfrm>
            <a:off x="6979612" y="5287076"/>
            <a:ext cx="648000" cy="648000"/>
            <a:chOff x="2136406" y="5644515"/>
            <a:chExt cx="648000" cy="648000"/>
          </a:xfrm>
        </p:grpSpPr>
        <p:grpSp>
          <p:nvGrpSpPr>
            <p:cNvPr id="46" name="组合 45"/>
            <p:cNvGrpSpPr/>
            <p:nvPr/>
          </p:nvGrpSpPr>
          <p:grpSpPr>
            <a:xfrm>
              <a:off x="2136406" y="5644515"/>
              <a:ext cx="648000" cy="648000"/>
              <a:chOff x="2136406" y="5644515"/>
              <a:chExt cx="648000" cy="648000"/>
            </a:xfrm>
          </p:grpSpPr>
          <p:sp>
            <p:nvSpPr>
              <p:cNvPr id="48" name="流程图: 接点 47"/>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接点 48"/>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03</a:t>
              </a:r>
              <a:endParaRPr lang="zh-CN" altLang="en-US" spc="130" dirty="0">
                <a:solidFill>
                  <a:schemeClr val="bg1"/>
                </a:solidFill>
                <a:latin typeface="+mn-ea"/>
                <a:cs typeface="Arial" panose="020B0604020202020204" pitchFamily="34" charset="0"/>
              </a:endParaRPr>
            </a:p>
          </p:txBody>
        </p:sp>
      </p:grpSp>
      <p:sp>
        <p:nvSpPr>
          <p:cNvPr id="72" name="矩形: 圆角 71"/>
          <p:cNvSpPr/>
          <p:nvPr/>
        </p:nvSpPr>
        <p:spPr>
          <a:xfrm>
            <a:off x="3436307" y="1956038"/>
            <a:ext cx="2192017"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3705511" y="2707779"/>
            <a:ext cx="1590581"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行移位</a:t>
            </a:r>
          </a:p>
        </p:txBody>
      </p:sp>
      <p:sp>
        <p:nvSpPr>
          <p:cNvPr id="74" name="文本框 73"/>
          <p:cNvSpPr txBox="1"/>
          <p:nvPr/>
        </p:nvSpPr>
        <p:spPr>
          <a:xfrm>
            <a:off x="3552035" y="3040859"/>
            <a:ext cx="2040691" cy="1383665"/>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Tx/>
              <a:buNone/>
            </a:pPr>
            <a:r>
              <a:rPr lang="zh-CN" altLang="zh-CN" sz="1400" spc="130" dirty="0">
                <a:solidFill>
                  <a:schemeClr val="tx1">
                    <a:lumMod val="75000"/>
                    <a:lumOff val="25000"/>
                  </a:schemeClr>
                </a:solidFill>
                <a:latin typeface="微软雅黑 Light" panose="020B0502040204020203" charset="-122"/>
                <a:ea typeface="微软雅黑 Light" panose="020B0502040204020203" charset="-122"/>
              </a:rPr>
              <a:t>把状态矩阵中第2，3，4行复制出来，然后对它们行进左移相应的位数，然后再复制回去状态矩阵array中。 </a:t>
            </a:r>
          </a:p>
        </p:txBody>
      </p:sp>
      <p:grpSp>
        <p:nvGrpSpPr>
          <p:cNvPr id="76" name="组合 75"/>
          <p:cNvGrpSpPr/>
          <p:nvPr/>
        </p:nvGrpSpPr>
        <p:grpSpPr>
          <a:xfrm>
            <a:off x="4169726" y="5278288"/>
            <a:ext cx="648000" cy="648000"/>
            <a:chOff x="2136406" y="5644515"/>
            <a:chExt cx="648000" cy="648000"/>
          </a:xfrm>
        </p:grpSpPr>
        <p:grpSp>
          <p:nvGrpSpPr>
            <p:cNvPr id="77" name="组合 76"/>
            <p:cNvGrpSpPr/>
            <p:nvPr/>
          </p:nvGrpSpPr>
          <p:grpSpPr>
            <a:xfrm>
              <a:off x="2136406" y="5644515"/>
              <a:ext cx="648000" cy="648000"/>
              <a:chOff x="2136406" y="5644515"/>
              <a:chExt cx="648000" cy="648000"/>
            </a:xfrm>
          </p:grpSpPr>
          <p:sp>
            <p:nvSpPr>
              <p:cNvPr id="79" name="流程图: 接点 7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02</a:t>
              </a:r>
              <a:endParaRPr lang="zh-CN" altLang="en-US" spc="130" dirty="0">
                <a:solidFill>
                  <a:schemeClr val="bg1"/>
                </a:solidFill>
                <a:latin typeface="+mn-ea"/>
                <a:cs typeface="Arial" panose="020B0604020202020204" pitchFamily="34" charset="0"/>
              </a:endParaRPr>
            </a:p>
          </p:txBody>
        </p:sp>
      </p:grpSp>
      <p:sp>
        <p:nvSpPr>
          <p:cNvPr id="81" name="Freeform 113"/>
          <p:cNvSpPr>
            <a:spLocks noEditPoints="1"/>
          </p:cNvSpPr>
          <p:nvPr/>
        </p:nvSpPr>
        <p:spPr bwMode="auto">
          <a:xfrm>
            <a:off x="4311276" y="2143295"/>
            <a:ext cx="395720" cy="607590"/>
          </a:xfrm>
          <a:custGeom>
            <a:avLst/>
            <a:gdLst>
              <a:gd name="T0" fmla="*/ 98 w 105"/>
              <a:gd name="T1" fmla="*/ 57 h 160"/>
              <a:gd name="T2" fmla="*/ 53 w 105"/>
              <a:gd name="T3" fmla="*/ 126 h 160"/>
              <a:gd name="T4" fmla="*/ 8 w 105"/>
              <a:gd name="T5" fmla="*/ 57 h 160"/>
              <a:gd name="T6" fmla="*/ 0 w 105"/>
              <a:gd name="T7" fmla="*/ 57 h 160"/>
              <a:gd name="T8" fmla="*/ 49 w 105"/>
              <a:gd name="T9" fmla="*/ 133 h 160"/>
              <a:gd name="T10" fmla="*/ 29 w 105"/>
              <a:gd name="T11" fmla="*/ 152 h 160"/>
              <a:gd name="T12" fmla="*/ 29 w 105"/>
              <a:gd name="T13" fmla="*/ 160 h 160"/>
              <a:gd name="T14" fmla="*/ 79 w 105"/>
              <a:gd name="T15" fmla="*/ 156 h 160"/>
              <a:gd name="T16" fmla="*/ 56 w 105"/>
              <a:gd name="T17" fmla="*/ 152 h 160"/>
              <a:gd name="T18" fmla="*/ 105 w 105"/>
              <a:gd name="T19" fmla="*/ 81 h 160"/>
              <a:gd name="T20" fmla="*/ 101 w 105"/>
              <a:gd name="T21" fmla="*/ 53 h 160"/>
              <a:gd name="T22" fmla="*/ 50 w 105"/>
              <a:gd name="T23" fmla="*/ 0 h 160"/>
              <a:gd name="T24" fmla="*/ 19 w 105"/>
              <a:gd name="T25" fmla="*/ 83 h 160"/>
              <a:gd name="T26" fmla="*/ 55 w 105"/>
              <a:gd name="T27" fmla="*/ 114 h 160"/>
              <a:gd name="T28" fmla="*/ 86 w 105"/>
              <a:gd name="T29" fmla="*/ 31 h 160"/>
              <a:gd name="T30" fmla="*/ 79 w 105"/>
              <a:gd name="T31" fmla="*/ 41 h 160"/>
              <a:gd name="T32" fmla="*/ 61 w 105"/>
              <a:gd name="T33" fmla="*/ 45 h 160"/>
              <a:gd name="T34" fmla="*/ 79 w 105"/>
              <a:gd name="T35" fmla="*/ 48 h 160"/>
              <a:gd name="T36" fmla="*/ 65 w 105"/>
              <a:gd name="T37" fmla="*/ 59 h 160"/>
              <a:gd name="T38" fmla="*/ 65 w 105"/>
              <a:gd name="T39" fmla="*/ 66 h 160"/>
              <a:gd name="T40" fmla="*/ 79 w 105"/>
              <a:gd name="T41" fmla="*/ 77 h 160"/>
              <a:gd name="T42" fmla="*/ 61 w 105"/>
              <a:gd name="T43" fmla="*/ 81 h 160"/>
              <a:gd name="T44" fmla="*/ 79 w 105"/>
              <a:gd name="T45" fmla="*/ 84 h 160"/>
              <a:gd name="T46" fmla="*/ 50 w 105"/>
              <a:gd name="T47" fmla="*/ 107 h 160"/>
              <a:gd name="T48" fmla="*/ 40 w 105"/>
              <a:gd name="T49" fmla="*/ 84 h 160"/>
              <a:gd name="T50" fmla="*/ 40 w 105"/>
              <a:gd name="T51" fmla="*/ 77 h 160"/>
              <a:gd name="T52" fmla="*/ 26 w 105"/>
              <a:gd name="T53" fmla="*/ 66 h 160"/>
              <a:gd name="T54" fmla="*/ 44 w 105"/>
              <a:gd name="T55" fmla="*/ 63 h 160"/>
              <a:gd name="T56" fmla="*/ 26 w 105"/>
              <a:gd name="T57" fmla="*/ 59 h 160"/>
              <a:gd name="T58" fmla="*/ 40 w 105"/>
              <a:gd name="T59" fmla="*/ 48 h 160"/>
              <a:gd name="T60" fmla="*/ 40 w 105"/>
              <a:gd name="T61" fmla="*/ 41 h 160"/>
              <a:gd name="T62" fmla="*/ 26 w 105"/>
              <a:gd name="T63" fmla="*/ 31 h 160"/>
              <a:gd name="T64" fmla="*/ 40 w 105"/>
              <a:gd name="T65" fmla="*/ 20 h 160"/>
              <a:gd name="T66" fmla="*/ 47 w 105"/>
              <a:gd name="T67" fmla="*/ 20 h 160"/>
              <a:gd name="T68" fmla="*/ 58 w 105"/>
              <a:gd name="T69" fmla="*/ 8 h 160"/>
              <a:gd name="T70" fmla="*/ 62 w 105"/>
              <a:gd name="T71" fmla="*/ 24 h 160"/>
              <a:gd name="T72" fmla="*/ 65 w 105"/>
              <a:gd name="T73" fmla="*/ 10 h 160"/>
              <a:gd name="T74" fmla="*/ 79 w 105"/>
              <a:gd name="T75" fmla="*/ 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60">
                <a:moveTo>
                  <a:pt x="101" y="53"/>
                </a:moveTo>
                <a:cubicBezTo>
                  <a:pt x="99" y="53"/>
                  <a:pt x="98" y="55"/>
                  <a:pt x="98" y="57"/>
                </a:cubicBezTo>
                <a:cubicBezTo>
                  <a:pt x="98" y="81"/>
                  <a:pt x="98" y="81"/>
                  <a:pt x="98" y="81"/>
                </a:cubicBezTo>
                <a:cubicBezTo>
                  <a:pt x="98" y="105"/>
                  <a:pt x="77" y="126"/>
                  <a:pt x="53" y="126"/>
                </a:cubicBezTo>
                <a:cubicBezTo>
                  <a:pt x="28" y="126"/>
                  <a:pt x="8" y="105"/>
                  <a:pt x="8" y="81"/>
                </a:cubicBezTo>
                <a:cubicBezTo>
                  <a:pt x="8" y="57"/>
                  <a:pt x="8" y="57"/>
                  <a:pt x="8" y="57"/>
                </a:cubicBezTo>
                <a:cubicBezTo>
                  <a:pt x="8" y="55"/>
                  <a:pt x="6" y="53"/>
                  <a:pt x="4" y="53"/>
                </a:cubicBezTo>
                <a:cubicBezTo>
                  <a:pt x="2" y="53"/>
                  <a:pt x="0" y="55"/>
                  <a:pt x="0" y="57"/>
                </a:cubicBezTo>
                <a:cubicBezTo>
                  <a:pt x="0" y="81"/>
                  <a:pt x="0" y="81"/>
                  <a:pt x="0" y="81"/>
                </a:cubicBezTo>
                <a:cubicBezTo>
                  <a:pt x="0" y="108"/>
                  <a:pt x="22" y="131"/>
                  <a:pt x="49" y="133"/>
                </a:cubicBezTo>
                <a:cubicBezTo>
                  <a:pt x="49" y="152"/>
                  <a:pt x="49" y="152"/>
                  <a:pt x="49" y="152"/>
                </a:cubicBezTo>
                <a:cubicBezTo>
                  <a:pt x="29" y="152"/>
                  <a:pt x="29" y="152"/>
                  <a:pt x="29" y="152"/>
                </a:cubicBezTo>
                <a:cubicBezTo>
                  <a:pt x="27" y="152"/>
                  <a:pt x="26" y="154"/>
                  <a:pt x="26" y="156"/>
                </a:cubicBezTo>
                <a:cubicBezTo>
                  <a:pt x="26" y="158"/>
                  <a:pt x="27" y="160"/>
                  <a:pt x="29" y="160"/>
                </a:cubicBezTo>
                <a:cubicBezTo>
                  <a:pt x="76" y="160"/>
                  <a:pt x="76" y="160"/>
                  <a:pt x="76" y="160"/>
                </a:cubicBezTo>
                <a:cubicBezTo>
                  <a:pt x="78" y="160"/>
                  <a:pt x="79" y="158"/>
                  <a:pt x="79" y="156"/>
                </a:cubicBezTo>
                <a:cubicBezTo>
                  <a:pt x="79" y="154"/>
                  <a:pt x="78" y="152"/>
                  <a:pt x="76" y="152"/>
                </a:cubicBezTo>
                <a:cubicBezTo>
                  <a:pt x="56" y="152"/>
                  <a:pt x="56" y="152"/>
                  <a:pt x="56" y="152"/>
                </a:cubicBezTo>
                <a:cubicBezTo>
                  <a:pt x="56" y="133"/>
                  <a:pt x="56" y="133"/>
                  <a:pt x="56" y="133"/>
                </a:cubicBezTo>
                <a:cubicBezTo>
                  <a:pt x="84" y="131"/>
                  <a:pt x="105" y="108"/>
                  <a:pt x="105" y="81"/>
                </a:cubicBezTo>
                <a:cubicBezTo>
                  <a:pt x="105" y="57"/>
                  <a:pt x="105" y="57"/>
                  <a:pt x="105" y="57"/>
                </a:cubicBezTo>
                <a:cubicBezTo>
                  <a:pt x="105" y="55"/>
                  <a:pt x="103" y="53"/>
                  <a:pt x="101" y="53"/>
                </a:cubicBezTo>
                <a:close/>
                <a:moveTo>
                  <a:pt x="55" y="0"/>
                </a:moveTo>
                <a:cubicBezTo>
                  <a:pt x="50" y="0"/>
                  <a:pt x="50" y="0"/>
                  <a:pt x="50" y="0"/>
                </a:cubicBezTo>
                <a:cubicBezTo>
                  <a:pt x="33" y="0"/>
                  <a:pt x="19" y="14"/>
                  <a:pt x="19" y="31"/>
                </a:cubicBezTo>
                <a:cubicBezTo>
                  <a:pt x="19" y="83"/>
                  <a:pt x="19" y="83"/>
                  <a:pt x="19" y="83"/>
                </a:cubicBezTo>
                <a:cubicBezTo>
                  <a:pt x="19" y="100"/>
                  <a:pt x="33" y="114"/>
                  <a:pt x="50" y="114"/>
                </a:cubicBezTo>
                <a:cubicBezTo>
                  <a:pt x="55" y="114"/>
                  <a:pt x="55" y="114"/>
                  <a:pt x="55" y="114"/>
                </a:cubicBezTo>
                <a:cubicBezTo>
                  <a:pt x="72" y="114"/>
                  <a:pt x="86" y="100"/>
                  <a:pt x="86" y="83"/>
                </a:cubicBezTo>
                <a:cubicBezTo>
                  <a:pt x="86" y="31"/>
                  <a:pt x="86" y="31"/>
                  <a:pt x="86" y="31"/>
                </a:cubicBezTo>
                <a:cubicBezTo>
                  <a:pt x="86" y="14"/>
                  <a:pt x="72" y="0"/>
                  <a:pt x="55" y="0"/>
                </a:cubicBezTo>
                <a:close/>
                <a:moveTo>
                  <a:pt x="79" y="41"/>
                </a:moveTo>
                <a:cubicBezTo>
                  <a:pt x="65" y="41"/>
                  <a:pt x="65" y="41"/>
                  <a:pt x="65" y="41"/>
                </a:cubicBezTo>
                <a:cubicBezTo>
                  <a:pt x="63" y="41"/>
                  <a:pt x="61" y="43"/>
                  <a:pt x="61" y="45"/>
                </a:cubicBezTo>
                <a:cubicBezTo>
                  <a:pt x="61" y="47"/>
                  <a:pt x="63" y="48"/>
                  <a:pt x="65" y="48"/>
                </a:cubicBezTo>
                <a:cubicBezTo>
                  <a:pt x="79" y="48"/>
                  <a:pt x="79" y="48"/>
                  <a:pt x="79" y="48"/>
                </a:cubicBezTo>
                <a:cubicBezTo>
                  <a:pt x="79" y="59"/>
                  <a:pt x="79" y="59"/>
                  <a:pt x="79" y="59"/>
                </a:cubicBezTo>
                <a:cubicBezTo>
                  <a:pt x="65" y="59"/>
                  <a:pt x="65" y="59"/>
                  <a:pt x="65" y="59"/>
                </a:cubicBezTo>
                <a:cubicBezTo>
                  <a:pt x="63" y="59"/>
                  <a:pt x="61" y="61"/>
                  <a:pt x="61" y="63"/>
                </a:cubicBezTo>
                <a:cubicBezTo>
                  <a:pt x="61" y="65"/>
                  <a:pt x="63" y="66"/>
                  <a:pt x="65" y="66"/>
                </a:cubicBezTo>
                <a:cubicBezTo>
                  <a:pt x="79" y="66"/>
                  <a:pt x="79" y="66"/>
                  <a:pt x="79" y="66"/>
                </a:cubicBezTo>
                <a:cubicBezTo>
                  <a:pt x="79" y="77"/>
                  <a:pt x="79" y="77"/>
                  <a:pt x="79" y="77"/>
                </a:cubicBezTo>
                <a:cubicBezTo>
                  <a:pt x="65" y="77"/>
                  <a:pt x="65" y="77"/>
                  <a:pt x="65" y="77"/>
                </a:cubicBezTo>
                <a:cubicBezTo>
                  <a:pt x="63" y="77"/>
                  <a:pt x="61" y="79"/>
                  <a:pt x="61" y="81"/>
                </a:cubicBezTo>
                <a:cubicBezTo>
                  <a:pt x="61" y="83"/>
                  <a:pt x="63" y="84"/>
                  <a:pt x="65" y="84"/>
                </a:cubicBezTo>
                <a:cubicBezTo>
                  <a:pt x="79" y="84"/>
                  <a:pt x="79" y="84"/>
                  <a:pt x="79" y="84"/>
                </a:cubicBezTo>
                <a:cubicBezTo>
                  <a:pt x="78" y="97"/>
                  <a:pt x="68" y="107"/>
                  <a:pt x="55" y="107"/>
                </a:cubicBezTo>
                <a:cubicBezTo>
                  <a:pt x="50" y="107"/>
                  <a:pt x="50" y="107"/>
                  <a:pt x="50" y="107"/>
                </a:cubicBezTo>
                <a:cubicBezTo>
                  <a:pt x="37" y="107"/>
                  <a:pt x="27" y="97"/>
                  <a:pt x="26" y="84"/>
                </a:cubicBezTo>
                <a:cubicBezTo>
                  <a:pt x="40" y="84"/>
                  <a:pt x="40" y="84"/>
                  <a:pt x="40" y="84"/>
                </a:cubicBezTo>
                <a:cubicBezTo>
                  <a:pt x="42" y="84"/>
                  <a:pt x="44" y="83"/>
                  <a:pt x="44" y="81"/>
                </a:cubicBezTo>
                <a:cubicBezTo>
                  <a:pt x="44" y="79"/>
                  <a:pt x="42" y="77"/>
                  <a:pt x="40" y="77"/>
                </a:cubicBezTo>
                <a:cubicBezTo>
                  <a:pt x="26" y="77"/>
                  <a:pt x="26" y="77"/>
                  <a:pt x="26" y="77"/>
                </a:cubicBezTo>
                <a:cubicBezTo>
                  <a:pt x="26" y="66"/>
                  <a:pt x="26" y="66"/>
                  <a:pt x="26" y="66"/>
                </a:cubicBezTo>
                <a:cubicBezTo>
                  <a:pt x="40" y="66"/>
                  <a:pt x="40" y="66"/>
                  <a:pt x="40" y="66"/>
                </a:cubicBezTo>
                <a:cubicBezTo>
                  <a:pt x="42" y="66"/>
                  <a:pt x="44" y="65"/>
                  <a:pt x="44" y="63"/>
                </a:cubicBezTo>
                <a:cubicBezTo>
                  <a:pt x="44" y="61"/>
                  <a:pt x="42" y="59"/>
                  <a:pt x="40" y="59"/>
                </a:cubicBezTo>
                <a:cubicBezTo>
                  <a:pt x="26" y="59"/>
                  <a:pt x="26" y="59"/>
                  <a:pt x="26" y="59"/>
                </a:cubicBezTo>
                <a:cubicBezTo>
                  <a:pt x="26" y="48"/>
                  <a:pt x="26" y="48"/>
                  <a:pt x="26" y="48"/>
                </a:cubicBezTo>
                <a:cubicBezTo>
                  <a:pt x="40" y="48"/>
                  <a:pt x="40" y="48"/>
                  <a:pt x="40" y="48"/>
                </a:cubicBezTo>
                <a:cubicBezTo>
                  <a:pt x="42" y="48"/>
                  <a:pt x="44" y="47"/>
                  <a:pt x="44" y="45"/>
                </a:cubicBezTo>
                <a:cubicBezTo>
                  <a:pt x="44" y="43"/>
                  <a:pt x="42" y="41"/>
                  <a:pt x="40" y="41"/>
                </a:cubicBezTo>
                <a:cubicBezTo>
                  <a:pt x="26" y="41"/>
                  <a:pt x="26" y="41"/>
                  <a:pt x="26" y="41"/>
                </a:cubicBezTo>
                <a:cubicBezTo>
                  <a:pt x="26" y="31"/>
                  <a:pt x="26" y="31"/>
                  <a:pt x="26" y="31"/>
                </a:cubicBezTo>
                <a:cubicBezTo>
                  <a:pt x="26" y="22"/>
                  <a:pt x="32" y="14"/>
                  <a:pt x="40" y="10"/>
                </a:cubicBezTo>
                <a:cubicBezTo>
                  <a:pt x="40" y="20"/>
                  <a:pt x="40" y="20"/>
                  <a:pt x="40" y="20"/>
                </a:cubicBezTo>
                <a:cubicBezTo>
                  <a:pt x="40" y="23"/>
                  <a:pt x="41" y="24"/>
                  <a:pt x="44" y="24"/>
                </a:cubicBezTo>
                <a:cubicBezTo>
                  <a:pt x="46" y="24"/>
                  <a:pt x="47" y="23"/>
                  <a:pt x="47" y="20"/>
                </a:cubicBezTo>
                <a:cubicBezTo>
                  <a:pt x="47" y="8"/>
                  <a:pt x="47" y="8"/>
                  <a:pt x="47" y="8"/>
                </a:cubicBezTo>
                <a:cubicBezTo>
                  <a:pt x="48" y="8"/>
                  <a:pt x="57" y="8"/>
                  <a:pt x="58" y="8"/>
                </a:cubicBezTo>
                <a:cubicBezTo>
                  <a:pt x="58" y="20"/>
                  <a:pt x="58" y="20"/>
                  <a:pt x="58" y="20"/>
                </a:cubicBezTo>
                <a:cubicBezTo>
                  <a:pt x="58" y="23"/>
                  <a:pt x="59" y="24"/>
                  <a:pt x="62" y="24"/>
                </a:cubicBezTo>
                <a:cubicBezTo>
                  <a:pt x="64" y="24"/>
                  <a:pt x="65" y="23"/>
                  <a:pt x="65" y="20"/>
                </a:cubicBezTo>
                <a:cubicBezTo>
                  <a:pt x="65" y="10"/>
                  <a:pt x="65" y="10"/>
                  <a:pt x="65" y="10"/>
                </a:cubicBezTo>
                <a:cubicBezTo>
                  <a:pt x="73" y="14"/>
                  <a:pt x="79" y="22"/>
                  <a:pt x="79" y="31"/>
                </a:cubicBezTo>
                <a:lnTo>
                  <a:pt x="79" y="41"/>
                </a:ln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82" name="Freeform 148"/>
          <p:cNvSpPr>
            <a:spLocks noEditPoints="1"/>
          </p:cNvSpPr>
          <p:nvPr/>
        </p:nvSpPr>
        <p:spPr bwMode="auto">
          <a:xfrm>
            <a:off x="7032251" y="2202136"/>
            <a:ext cx="560042" cy="444452"/>
          </a:xfrm>
          <a:custGeom>
            <a:avLst/>
            <a:gdLst>
              <a:gd name="T0" fmla="*/ 99 w 160"/>
              <a:gd name="T1" fmla="*/ 2 h 126"/>
              <a:gd name="T2" fmla="*/ 88 w 160"/>
              <a:gd name="T3" fmla="*/ 3 h 126"/>
              <a:gd name="T4" fmla="*/ 43 w 160"/>
              <a:gd name="T5" fmla="*/ 33 h 126"/>
              <a:gd name="T6" fmla="*/ 26 w 160"/>
              <a:gd name="T7" fmla="*/ 33 h 126"/>
              <a:gd name="T8" fmla="*/ 17 w 160"/>
              <a:gd name="T9" fmla="*/ 41 h 126"/>
              <a:gd name="T10" fmla="*/ 15 w 160"/>
              <a:gd name="T11" fmla="*/ 41 h 126"/>
              <a:gd name="T12" fmla="*/ 0 w 160"/>
              <a:gd name="T13" fmla="*/ 56 h 126"/>
              <a:gd name="T14" fmla="*/ 0 w 160"/>
              <a:gd name="T15" fmla="*/ 72 h 126"/>
              <a:gd name="T16" fmla="*/ 15 w 160"/>
              <a:gd name="T17" fmla="*/ 86 h 126"/>
              <a:gd name="T18" fmla="*/ 17 w 160"/>
              <a:gd name="T19" fmla="*/ 86 h 126"/>
              <a:gd name="T20" fmla="*/ 26 w 160"/>
              <a:gd name="T21" fmla="*/ 94 h 126"/>
              <a:gd name="T22" fmla="*/ 43 w 160"/>
              <a:gd name="T23" fmla="*/ 94 h 126"/>
              <a:gd name="T24" fmla="*/ 88 w 160"/>
              <a:gd name="T25" fmla="*/ 125 h 126"/>
              <a:gd name="T26" fmla="*/ 94 w 160"/>
              <a:gd name="T27" fmla="*/ 126 h 126"/>
              <a:gd name="T28" fmla="*/ 99 w 160"/>
              <a:gd name="T29" fmla="*/ 125 h 126"/>
              <a:gd name="T30" fmla="*/ 105 w 160"/>
              <a:gd name="T31" fmla="*/ 116 h 126"/>
              <a:gd name="T32" fmla="*/ 105 w 160"/>
              <a:gd name="T33" fmla="*/ 12 h 126"/>
              <a:gd name="T34" fmla="*/ 99 w 160"/>
              <a:gd name="T35" fmla="*/ 2 h 126"/>
              <a:gd name="T36" fmla="*/ 17 w 160"/>
              <a:gd name="T37" fmla="*/ 78 h 126"/>
              <a:gd name="T38" fmla="*/ 15 w 160"/>
              <a:gd name="T39" fmla="*/ 78 h 126"/>
              <a:gd name="T40" fmla="*/ 8 w 160"/>
              <a:gd name="T41" fmla="*/ 72 h 126"/>
              <a:gd name="T42" fmla="*/ 8 w 160"/>
              <a:gd name="T43" fmla="*/ 56 h 126"/>
              <a:gd name="T44" fmla="*/ 15 w 160"/>
              <a:gd name="T45" fmla="*/ 49 h 126"/>
              <a:gd name="T46" fmla="*/ 17 w 160"/>
              <a:gd name="T47" fmla="*/ 49 h 126"/>
              <a:gd name="T48" fmla="*/ 17 w 160"/>
              <a:gd name="T49" fmla="*/ 78 h 126"/>
              <a:gd name="T50" fmla="*/ 40 w 160"/>
              <a:gd name="T51" fmla="*/ 86 h 126"/>
              <a:gd name="T52" fmla="*/ 40 w 160"/>
              <a:gd name="T53" fmla="*/ 86 h 126"/>
              <a:gd name="T54" fmla="*/ 26 w 160"/>
              <a:gd name="T55" fmla="*/ 86 h 126"/>
              <a:gd name="T56" fmla="*/ 26 w 160"/>
              <a:gd name="T57" fmla="*/ 86 h 126"/>
              <a:gd name="T58" fmla="*/ 26 w 160"/>
              <a:gd name="T59" fmla="*/ 82 h 126"/>
              <a:gd name="T60" fmla="*/ 26 w 160"/>
              <a:gd name="T61" fmla="*/ 42 h 126"/>
              <a:gd name="T62" fmla="*/ 26 w 160"/>
              <a:gd name="T63" fmla="*/ 42 h 126"/>
              <a:gd name="T64" fmla="*/ 40 w 160"/>
              <a:gd name="T65" fmla="*/ 42 h 126"/>
              <a:gd name="T66" fmla="*/ 40 w 160"/>
              <a:gd name="T67" fmla="*/ 86 h 126"/>
              <a:gd name="T68" fmla="*/ 97 w 160"/>
              <a:gd name="T69" fmla="*/ 116 h 126"/>
              <a:gd name="T70" fmla="*/ 95 w 160"/>
              <a:gd name="T71" fmla="*/ 118 h 126"/>
              <a:gd name="T72" fmla="*/ 93 w 160"/>
              <a:gd name="T73" fmla="*/ 118 h 126"/>
              <a:gd name="T74" fmla="*/ 48 w 160"/>
              <a:gd name="T75" fmla="*/ 88 h 126"/>
              <a:gd name="T76" fmla="*/ 48 w 160"/>
              <a:gd name="T77" fmla="*/ 40 h 126"/>
              <a:gd name="T78" fmla="*/ 93 w 160"/>
              <a:gd name="T79" fmla="*/ 10 h 126"/>
              <a:gd name="T80" fmla="*/ 95 w 160"/>
              <a:gd name="T81" fmla="*/ 10 h 126"/>
              <a:gd name="T82" fmla="*/ 97 w 160"/>
              <a:gd name="T83" fmla="*/ 12 h 126"/>
              <a:gd name="T84" fmla="*/ 97 w 160"/>
              <a:gd name="T85" fmla="*/ 116 h 126"/>
              <a:gd name="T86" fmla="*/ 147 w 160"/>
              <a:gd name="T87" fmla="*/ 64 h 126"/>
              <a:gd name="T88" fmla="*/ 159 w 160"/>
              <a:gd name="T89" fmla="*/ 52 h 126"/>
              <a:gd name="T90" fmla="*/ 159 w 160"/>
              <a:gd name="T91" fmla="*/ 47 h 126"/>
              <a:gd name="T92" fmla="*/ 154 w 160"/>
              <a:gd name="T93" fmla="*/ 47 h 126"/>
              <a:gd name="T94" fmla="*/ 142 w 160"/>
              <a:gd name="T95" fmla="*/ 58 h 126"/>
              <a:gd name="T96" fmla="*/ 130 w 160"/>
              <a:gd name="T97" fmla="*/ 47 h 126"/>
              <a:gd name="T98" fmla="*/ 125 w 160"/>
              <a:gd name="T99" fmla="*/ 47 h 126"/>
              <a:gd name="T100" fmla="*/ 125 w 160"/>
              <a:gd name="T101" fmla="*/ 52 h 126"/>
              <a:gd name="T102" fmla="*/ 137 w 160"/>
              <a:gd name="T103" fmla="*/ 64 h 126"/>
              <a:gd name="T104" fmla="*/ 125 w 160"/>
              <a:gd name="T105" fmla="*/ 75 h 126"/>
              <a:gd name="T106" fmla="*/ 125 w 160"/>
              <a:gd name="T107" fmla="*/ 81 h 126"/>
              <a:gd name="T108" fmla="*/ 128 w 160"/>
              <a:gd name="T109" fmla="*/ 82 h 126"/>
              <a:gd name="T110" fmla="*/ 130 w 160"/>
              <a:gd name="T111" fmla="*/ 81 h 126"/>
              <a:gd name="T112" fmla="*/ 142 w 160"/>
              <a:gd name="T113" fmla="*/ 69 h 126"/>
              <a:gd name="T114" fmla="*/ 154 w 160"/>
              <a:gd name="T115" fmla="*/ 81 h 126"/>
              <a:gd name="T116" fmla="*/ 156 w 160"/>
              <a:gd name="T117" fmla="*/ 82 h 126"/>
              <a:gd name="T118" fmla="*/ 159 w 160"/>
              <a:gd name="T119" fmla="*/ 81 h 126"/>
              <a:gd name="T120" fmla="*/ 159 w 160"/>
              <a:gd name="T121" fmla="*/ 75 h 126"/>
              <a:gd name="T122" fmla="*/ 147 w 160"/>
              <a:gd name="T12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26">
                <a:moveTo>
                  <a:pt x="99" y="2"/>
                </a:moveTo>
                <a:cubicBezTo>
                  <a:pt x="96" y="0"/>
                  <a:pt x="92" y="1"/>
                  <a:pt x="88" y="3"/>
                </a:cubicBezTo>
                <a:cubicBezTo>
                  <a:pt x="43" y="33"/>
                  <a:pt x="43" y="33"/>
                  <a:pt x="43" y="33"/>
                </a:cubicBezTo>
                <a:cubicBezTo>
                  <a:pt x="26" y="33"/>
                  <a:pt x="26" y="33"/>
                  <a:pt x="26" y="33"/>
                </a:cubicBezTo>
                <a:cubicBezTo>
                  <a:pt x="21" y="33"/>
                  <a:pt x="18" y="37"/>
                  <a:pt x="17" y="41"/>
                </a:cubicBezTo>
                <a:cubicBezTo>
                  <a:pt x="15" y="41"/>
                  <a:pt x="15" y="41"/>
                  <a:pt x="15" y="41"/>
                </a:cubicBezTo>
                <a:cubicBezTo>
                  <a:pt x="7" y="41"/>
                  <a:pt x="0" y="48"/>
                  <a:pt x="0" y="56"/>
                </a:cubicBezTo>
                <a:cubicBezTo>
                  <a:pt x="0" y="72"/>
                  <a:pt x="0" y="72"/>
                  <a:pt x="0" y="72"/>
                </a:cubicBezTo>
                <a:cubicBezTo>
                  <a:pt x="0" y="80"/>
                  <a:pt x="7" y="86"/>
                  <a:pt x="15" y="86"/>
                </a:cubicBezTo>
                <a:cubicBezTo>
                  <a:pt x="17" y="86"/>
                  <a:pt x="17" y="86"/>
                  <a:pt x="17" y="86"/>
                </a:cubicBezTo>
                <a:cubicBezTo>
                  <a:pt x="18" y="91"/>
                  <a:pt x="21" y="94"/>
                  <a:pt x="26" y="94"/>
                </a:cubicBezTo>
                <a:cubicBezTo>
                  <a:pt x="43" y="94"/>
                  <a:pt x="43" y="94"/>
                  <a:pt x="43" y="94"/>
                </a:cubicBezTo>
                <a:cubicBezTo>
                  <a:pt x="88" y="125"/>
                  <a:pt x="88" y="125"/>
                  <a:pt x="88" y="125"/>
                </a:cubicBezTo>
                <a:cubicBezTo>
                  <a:pt x="90" y="126"/>
                  <a:pt x="92" y="126"/>
                  <a:pt x="94" y="126"/>
                </a:cubicBezTo>
                <a:cubicBezTo>
                  <a:pt x="96" y="126"/>
                  <a:pt x="98" y="126"/>
                  <a:pt x="99" y="125"/>
                </a:cubicBezTo>
                <a:cubicBezTo>
                  <a:pt x="103" y="123"/>
                  <a:pt x="105" y="120"/>
                  <a:pt x="105" y="116"/>
                </a:cubicBezTo>
                <a:cubicBezTo>
                  <a:pt x="105" y="12"/>
                  <a:pt x="105" y="12"/>
                  <a:pt x="105" y="12"/>
                </a:cubicBezTo>
                <a:cubicBezTo>
                  <a:pt x="105" y="8"/>
                  <a:pt x="103" y="4"/>
                  <a:pt x="99" y="2"/>
                </a:cubicBezTo>
                <a:close/>
                <a:moveTo>
                  <a:pt x="17" y="78"/>
                </a:moveTo>
                <a:cubicBezTo>
                  <a:pt x="15" y="78"/>
                  <a:pt x="15" y="78"/>
                  <a:pt x="15" y="78"/>
                </a:cubicBezTo>
                <a:cubicBezTo>
                  <a:pt x="11" y="78"/>
                  <a:pt x="8" y="75"/>
                  <a:pt x="8" y="72"/>
                </a:cubicBezTo>
                <a:cubicBezTo>
                  <a:pt x="8" y="56"/>
                  <a:pt x="8" y="56"/>
                  <a:pt x="8" y="56"/>
                </a:cubicBezTo>
                <a:cubicBezTo>
                  <a:pt x="8" y="52"/>
                  <a:pt x="11" y="49"/>
                  <a:pt x="15" y="49"/>
                </a:cubicBezTo>
                <a:cubicBezTo>
                  <a:pt x="17" y="49"/>
                  <a:pt x="17" y="49"/>
                  <a:pt x="17" y="49"/>
                </a:cubicBezTo>
                <a:lnTo>
                  <a:pt x="17" y="78"/>
                </a:lnTo>
                <a:close/>
                <a:moveTo>
                  <a:pt x="40" y="86"/>
                </a:moveTo>
                <a:cubicBezTo>
                  <a:pt x="40" y="86"/>
                  <a:pt x="40" y="86"/>
                  <a:pt x="40" y="86"/>
                </a:cubicBezTo>
                <a:cubicBezTo>
                  <a:pt x="26" y="86"/>
                  <a:pt x="26" y="86"/>
                  <a:pt x="26" y="86"/>
                </a:cubicBezTo>
                <a:cubicBezTo>
                  <a:pt x="26" y="86"/>
                  <a:pt x="26" y="86"/>
                  <a:pt x="26" y="86"/>
                </a:cubicBezTo>
                <a:cubicBezTo>
                  <a:pt x="26" y="82"/>
                  <a:pt x="26" y="82"/>
                  <a:pt x="26" y="82"/>
                </a:cubicBezTo>
                <a:cubicBezTo>
                  <a:pt x="26" y="42"/>
                  <a:pt x="26" y="42"/>
                  <a:pt x="26" y="42"/>
                </a:cubicBezTo>
                <a:cubicBezTo>
                  <a:pt x="26" y="42"/>
                  <a:pt x="26" y="42"/>
                  <a:pt x="26" y="42"/>
                </a:cubicBezTo>
                <a:cubicBezTo>
                  <a:pt x="40" y="42"/>
                  <a:pt x="40" y="42"/>
                  <a:pt x="40" y="42"/>
                </a:cubicBezTo>
                <a:lnTo>
                  <a:pt x="40" y="86"/>
                </a:lnTo>
                <a:close/>
                <a:moveTo>
                  <a:pt x="97" y="116"/>
                </a:moveTo>
                <a:cubicBezTo>
                  <a:pt x="97" y="117"/>
                  <a:pt x="96" y="118"/>
                  <a:pt x="95" y="118"/>
                </a:cubicBezTo>
                <a:cubicBezTo>
                  <a:pt x="95" y="118"/>
                  <a:pt x="94" y="118"/>
                  <a:pt x="93" y="118"/>
                </a:cubicBezTo>
                <a:cubicBezTo>
                  <a:pt x="48" y="88"/>
                  <a:pt x="48" y="88"/>
                  <a:pt x="48" y="88"/>
                </a:cubicBezTo>
                <a:cubicBezTo>
                  <a:pt x="48" y="40"/>
                  <a:pt x="48" y="40"/>
                  <a:pt x="48" y="40"/>
                </a:cubicBezTo>
                <a:cubicBezTo>
                  <a:pt x="93" y="10"/>
                  <a:pt x="93" y="10"/>
                  <a:pt x="93" y="10"/>
                </a:cubicBezTo>
                <a:cubicBezTo>
                  <a:pt x="94" y="9"/>
                  <a:pt x="95" y="9"/>
                  <a:pt x="95" y="10"/>
                </a:cubicBezTo>
                <a:cubicBezTo>
                  <a:pt x="96" y="10"/>
                  <a:pt x="97" y="10"/>
                  <a:pt x="97" y="12"/>
                </a:cubicBezTo>
                <a:lnTo>
                  <a:pt x="97" y="116"/>
                </a:lnTo>
                <a:close/>
                <a:moveTo>
                  <a:pt x="147" y="64"/>
                </a:moveTo>
                <a:cubicBezTo>
                  <a:pt x="159" y="52"/>
                  <a:pt x="159" y="52"/>
                  <a:pt x="159" y="52"/>
                </a:cubicBezTo>
                <a:cubicBezTo>
                  <a:pt x="160" y="51"/>
                  <a:pt x="160" y="48"/>
                  <a:pt x="159" y="47"/>
                </a:cubicBezTo>
                <a:cubicBezTo>
                  <a:pt x="157" y="45"/>
                  <a:pt x="155" y="45"/>
                  <a:pt x="154" y="47"/>
                </a:cubicBezTo>
                <a:cubicBezTo>
                  <a:pt x="142" y="58"/>
                  <a:pt x="142" y="58"/>
                  <a:pt x="142" y="58"/>
                </a:cubicBezTo>
                <a:cubicBezTo>
                  <a:pt x="130" y="47"/>
                  <a:pt x="130" y="47"/>
                  <a:pt x="130" y="47"/>
                </a:cubicBezTo>
                <a:cubicBezTo>
                  <a:pt x="129" y="45"/>
                  <a:pt x="127" y="45"/>
                  <a:pt x="125" y="47"/>
                </a:cubicBezTo>
                <a:cubicBezTo>
                  <a:pt x="124" y="48"/>
                  <a:pt x="124" y="51"/>
                  <a:pt x="125" y="52"/>
                </a:cubicBezTo>
                <a:cubicBezTo>
                  <a:pt x="137" y="64"/>
                  <a:pt x="137" y="64"/>
                  <a:pt x="137" y="64"/>
                </a:cubicBezTo>
                <a:cubicBezTo>
                  <a:pt x="125" y="75"/>
                  <a:pt x="125" y="75"/>
                  <a:pt x="125" y="75"/>
                </a:cubicBezTo>
                <a:cubicBezTo>
                  <a:pt x="124" y="77"/>
                  <a:pt x="124" y="79"/>
                  <a:pt x="125" y="81"/>
                </a:cubicBezTo>
                <a:cubicBezTo>
                  <a:pt x="126" y="81"/>
                  <a:pt x="127" y="82"/>
                  <a:pt x="128" y="82"/>
                </a:cubicBezTo>
                <a:cubicBezTo>
                  <a:pt x="129" y="82"/>
                  <a:pt x="130" y="81"/>
                  <a:pt x="130" y="81"/>
                </a:cubicBezTo>
                <a:cubicBezTo>
                  <a:pt x="142" y="69"/>
                  <a:pt x="142" y="69"/>
                  <a:pt x="142" y="69"/>
                </a:cubicBezTo>
                <a:cubicBezTo>
                  <a:pt x="154" y="81"/>
                  <a:pt x="154" y="81"/>
                  <a:pt x="154" y="81"/>
                </a:cubicBezTo>
                <a:cubicBezTo>
                  <a:pt x="154" y="81"/>
                  <a:pt x="155" y="82"/>
                  <a:pt x="156" y="82"/>
                </a:cubicBezTo>
                <a:cubicBezTo>
                  <a:pt x="157" y="82"/>
                  <a:pt x="158" y="81"/>
                  <a:pt x="159" y="81"/>
                </a:cubicBezTo>
                <a:cubicBezTo>
                  <a:pt x="160" y="79"/>
                  <a:pt x="160" y="77"/>
                  <a:pt x="159" y="75"/>
                </a:cubicBezTo>
                <a:lnTo>
                  <a:pt x="147" y="64"/>
                </a:ln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2" name="文本框 6"/>
          <p:cNvSpPr txBox="1">
            <a:spLocks noChangeArrowheads="1"/>
          </p:cNvSpPr>
          <p:nvPr/>
        </p:nvSpPr>
        <p:spPr bwMode="auto">
          <a:xfrm>
            <a:off x="4388168" y="426695"/>
            <a:ext cx="34036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dirty="0">
                <a:ln>
                  <a:noFill/>
                </a:ln>
                <a:solidFill>
                  <a:srgbClr val="033F7B"/>
                </a:solidFill>
                <a:effectLst/>
                <a:uLnTx/>
                <a:uFillTx/>
                <a:latin typeface="微软雅黑" panose="020B0503020204020204" charset="-122"/>
                <a:ea typeface="微软雅黑" panose="020B0503020204020204" charset="-122"/>
                <a:sym typeface="+mn-ea"/>
              </a:rPr>
              <a:t>AES</a:t>
            </a: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算法基本结构</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3" name="矩形: 圆角 2"/>
          <p:cNvSpPr/>
          <p:nvPr/>
        </p:nvSpPr>
        <p:spPr>
          <a:xfrm>
            <a:off x="9066573" y="1896950"/>
            <a:ext cx="2071822" cy="3565092"/>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490211" y="2707761"/>
            <a:ext cx="1371028"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604020202020204" pitchFamily="34" charset="0"/>
              </a:rPr>
              <a:t>轮密钥加</a:t>
            </a:r>
          </a:p>
        </p:txBody>
      </p:sp>
      <p:grpSp>
        <p:nvGrpSpPr>
          <p:cNvPr id="6" name="组合 5"/>
          <p:cNvGrpSpPr/>
          <p:nvPr/>
        </p:nvGrpSpPr>
        <p:grpSpPr>
          <a:xfrm>
            <a:off x="9763344" y="5227988"/>
            <a:ext cx="648000" cy="648000"/>
            <a:chOff x="2136406" y="5644515"/>
            <a:chExt cx="648000" cy="648000"/>
          </a:xfrm>
        </p:grpSpPr>
        <p:grpSp>
          <p:nvGrpSpPr>
            <p:cNvPr id="7" name="组合 6"/>
            <p:cNvGrpSpPr/>
            <p:nvPr/>
          </p:nvGrpSpPr>
          <p:grpSpPr>
            <a:xfrm>
              <a:off x="2136406" y="5644515"/>
              <a:ext cx="648000" cy="648000"/>
              <a:chOff x="2136406" y="5644515"/>
              <a:chExt cx="648000" cy="648000"/>
            </a:xfrm>
          </p:grpSpPr>
          <p:sp>
            <p:nvSpPr>
              <p:cNvPr id="9" name="流程图: 接点 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604020202020204" pitchFamily="34" charset="0"/>
                </a:rPr>
                <a:t>03</a:t>
              </a:r>
              <a:endParaRPr lang="zh-CN" altLang="en-US" spc="130" dirty="0">
                <a:solidFill>
                  <a:schemeClr val="bg1"/>
                </a:solidFill>
                <a:latin typeface="+mn-ea"/>
                <a:cs typeface="Arial" panose="020B0604020202020204" pitchFamily="34" charset="0"/>
              </a:endParaRPr>
            </a:p>
          </p:txBody>
        </p:sp>
      </p:grpSp>
      <p:sp>
        <p:nvSpPr>
          <p:cNvPr id="13" name="Freeform 141"/>
          <p:cNvSpPr>
            <a:spLocks noEditPoints="1"/>
          </p:cNvSpPr>
          <p:nvPr/>
        </p:nvSpPr>
        <p:spPr bwMode="auto">
          <a:xfrm>
            <a:off x="9858710" y="2193313"/>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sp>
        <p:nvSpPr>
          <p:cNvPr id="16" name="文本框 15"/>
          <p:cNvSpPr txBox="1"/>
          <p:nvPr/>
        </p:nvSpPr>
        <p:spPr>
          <a:xfrm>
            <a:off x="9066573" y="3040970"/>
            <a:ext cx="2018129" cy="1060450"/>
          </a:xfrm>
          <a:prstGeom prst="rect">
            <a:avLst/>
          </a:prstGeom>
          <a:noFill/>
        </p:spPr>
        <p:txBody>
          <a:bodyPr wrap="square" rtlCol="0">
            <a:spAutoFit/>
          </a:bodyPr>
          <a:lstStyle/>
          <a:p>
            <a:pPr algn="ct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rPr>
              <a:t>将128位轮密钥同状态矩阵中的数据进行逐位异或操作。</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 name="椭圆 26"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1451964"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0" name="文本框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522567" y="3660047"/>
            <a:ext cx="3383280" cy="460375"/>
          </a:xfrm>
          <a:prstGeom prst="rect">
            <a:avLst/>
          </a:prstGeom>
          <a:noFill/>
        </p:spPr>
        <p:txBody>
          <a:bodyPr wrap="none" rtlCol="0">
            <a:spAutoFit/>
          </a:bodyPr>
          <a:lstStyle/>
          <a:p>
            <a:pPr algn="l"/>
            <a:r>
              <a:rPr lang="en-US" altLang="zh-CN" sz="2400" b="0" i="0" dirty="0">
                <a:solidFill>
                  <a:srgbClr val="333333"/>
                </a:solidFill>
                <a:effectLst/>
                <a:latin typeface="Helvetica Neue"/>
              </a:rPr>
              <a:t>基于去噪的AES社区检测</a:t>
            </a:r>
          </a:p>
        </p:txBody>
      </p:sp>
      <p:sp>
        <p:nvSpPr>
          <p:cNvPr id="32" name="椭圆 31"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5335451" y="1971055"/>
            <a:ext cx="1521097" cy="1521097"/>
          </a:xfrm>
          <a:prstGeom prst="ellipse">
            <a:avLst/>
          </a:prstGeom>
          <a:solidFill>
            <a:sysClr val="window" lastClr="FFFFFF"/>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5" name="椭圆 34"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9172340"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910415" y="2484895"/>
            <a:ext cx="578512" cy="49341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841537" y="2434948"/>
            <a:ext cx="508924" cy="593309"/>
            <a:chOff x="2492" y="1167"/>
            <a:chExt cx="778" cy="907"/>
          </a:xfrm>
          <a:solidFill>
            <a:srgbClr val="262626"/>
          </a:solidFill>
        </p:grpSpPr>
        <p:sp>
          <p:nvSpPr>
            <p:cNvPr id="44"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5"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6"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7"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552337" y="2446605"/>
            <a:ext cx="761103" cy="569995"/>
            <a:chOff x="2423" y="1278"/>
            <a:chExt cx="912" cy="683"/>
          </a:xfrm>
          <a:solidFill>
            <a:sysClr val="window" lastClr="FFFFFF"/>
          </a:solidFill>
        </p:grpSpPr>
        <p:sp>
          <p:nvSpPr>
            <p:cNvPr id="4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51" name="组合 50"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GrpSpPr/>
          <p:nvPr/>
        </p:nvGrpSpPr>
        <p:grpSpPr>
          <a:xfrm>
            <a:off x="5031373" y="6322244"/>
            <a:ext cx="2129249" cy="92891"/>
            <a:chOff x="1921326" y="566057"/>
            <a:chExt cx="2241855" cy="165463"/>
          </a:xfrm>
        </p:grpSpPr>
        <p:sp>
          <p:nvSpPr>
            <p:cNvPr id="52" name="矩形 51"/>
            <p:cNvSpPr/>
            <p:nvPr/>
          </p:nvSpPr>
          <p:spPr>
            <a:xfrm>
              <a:off x="1921326"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3" name="矩形 52"/>
            <p:cNvSpPr/>
            <p:nvPr/>
          </p:nvSpPr>
          <p:spPr>
            <a:xfrm>
              <a:off x="2700338" y="566057"/>
              <a:ext cx="683831" cy="165463"/>
            </a:xfrm>
            <a:prstGeom prst="rect">
              <a:avLst/>
            </a:prstGeom>
            <a:solidFill>
              <a:srgbClr val="0644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4" name="矩形 53"/>
            <p:cNvSpPr/>
            <p:nvPr/>
          </p:nvSpPr>
          <p:spPr>
            <a:xfrm>
              <a:off x="3479350"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sp>
        <p:nvSpPr>
          <p:cNvPr id="21" name="文本框 6"/>
          <p:cNvSpPr txBox="1">
            <a:spLocks noChangeArrowheads="1"/>
          </p:cNvSpPr>
          <p:nvPr/>
        </p:nvSpPr>
        <p:spPr bwMode="auto">
          <a:xfrm>
            <a:off x="3945975" y="305094"/>
            <a:ext cx="42164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dirty="0">
                <a:solidFill>
                  <a:srgbClr val="033F7B"/>
                </a:solidFill>
                <a:latin typeface="微软雅黑" panose="020B0503020204020204" charset="-122"/>
                <a:ea typeface="微软雅黑" panose="020B0503020204020204" charset="-122"/>
                <a:sym typeface="+mn-ea"/>
              </a:rPr>
              <a:t>AES</a:t>
            </a:r>
            <a:r>
              <a:rPr lang="zh-CN" altLang="en-US" sz="3200" b="1" dirty="0">
                <a:solidFill>
                  <a:srgbClr val="033F7B"/>
                </a:solidFill>
                <a:latin typeface="微软雅黑" panose="020B0503020204020204" charset="-122"/>
                <a:ea typeface="微软雅黑" panose="020B0503020204020204" charset="-122"/>
                <a:sym typeface="+mn-ea"/>
              </a:rPr>
              <a:t>算法的优化与创新</a:t>
            </a:r>
          </a:p>
        </p:txBody>
      </p:sp>
      <p:cxnSp>
        <p:nvCxnSpPr>
          <p:cNvPr id="23" name="直接连接符 22"/>
          <p:cNvCxnSpPr/>
          <p:nvPr/>
        </p:nvCxnSpPr>
        <p:spPr>
          <a:xfrm>
            <a:off x="5923764" y="125531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文本框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73271" y="3660179"/>
            <a:ext cx="3383280" cy="460375"/>
          </a:xfrm>
          <a:prstGeom prst="rect">
            <a:avLst/>
          </a:prstGeom>
          <a:noFill/>
        </p:spPr>
        <p:txBody>
          <a:bodyPr wrap="none" rtlCol="0">
            <a:spAutoFit/>
          </a:bodyPr>
          <a:lstStyle/>
          <a:p>
            <a:pPr algn="ctr"/>
            <a:r>
              <a:rPr lang="en-US" altLang="zh-CN" sz="2400" b="0" i="0" dirty="0">
                <a:solidFill>
                  <a:srgbClr val="333333"/>
                </a:solidFill>
                <a:effectLst/>
                <a:latin typeface="Helvetica Neue"/>
              </a:rPr>
              <a:t>基于堆叠的AES社区检测</a:t>
            </a: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72814" y="3660046"/>
            <a:ext cx="3230880" cy="460375"/>
          </a:xfrm>
          <a:prstGeom prst="rect">
            <a:avLst/>
          </a:prstGeom>
          <a:noFill/>
        </p:spPr>
        <p:txBody>
          <a:bodyPr wrap="none" rtlCol="0">
            <a:spAutoFit/>
          </a:bodyPr>
          <a:lstStyle/>
          <a:p>
            <a:pPr algn="ctr"/>
            <a:r>
              <a:rPr lang="en-US" altLang="zh-CN" sz="2400" b="0" i="0" dirty="0">
                <a:solidFill>
                  <a:srgbClr val="333333"/>
                </a:solidFill>
                <a:effectLst/>
                <a:latin typeface="Helvetica Neue"/>
              </a:rPr>
              <a:t>基于GAT的AES社区检测</a:t>
            </a:r>
          </a:p>
        </p:txBody>
      </p:sp>
      <p:sp>
        <p:nvSpPr>
          <p:cNvPr id="25" name="文本框 24"/>
          <p:cNvSpPr txBox="1"/>
          <p:nvPr/>
        </p:nvSpPr>
        <p:spPr>
          <a:xfrm>
            <a:off x="948666" y="4291920"/>
            <a:ext cx="2503259" cy="1060450"/>
          </a:xfrm>
          <a:prstGeom prst="rect">
            <a:avLst/>
          </a:prstGeom>
          <a:noFill/>
        </p:spPr>
        <p:txBody>
          <a:bodyPr wrap="square" rtlCol="0">
            <a:spAutoFit/>
          </a:bodyPr>
          <a:lstStyle/>
          <a:p>
            <a:pP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堆叠的AES代表了多层次的动态信息，以灵活地支持广泛的社区检测实现。</a:t>
            </a:r>
          </a:p>
        </p:txBody>
      </p:sp>
      <p:sp>
        <p:nvSpPr>
          <p:cNvPr id="2" name="文本框 1"/>
          <p:cNvSpPr txBox="1"/>
          <p:nvPr/>
        </p:nvSpPr>
        <p:spPr>
          <a:xfrm>
            <a:off x="4802481" y="4291920"/>
            <a:ext cx="2503259" cy="737235"/>
          </a:xfrm>
          <a:prstGeom prst="rect">
            <a:avLst/>
          </a:prstGeom>
          <a:noFill/>
        </p:spPr>
        <p:txBody>
          <a:bodyPr wrap="square" rtlCol="0">
            <a:spAutoFit/>
          </a:bodyPr>
          <a:lstStyle/>
          <a:p>
            <a:pP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去除DNN层内的噪声，可以提高模型的鲁棒性。</a:t>
            </a:r>
          </a:p>
        </p:txBody>
      </p:sp>
      <p:sp>
        <p:nvSpPr>
          <p:cNvPr id="5" name="文本框 4"/>
          <p:cNvSpPr txBox="1"/>
          <p:nvPr/>
        </p:nvSpPr>
        <p:spPr>
          <a:xfrm>
            <a:off x="8736941" y="4291920"/>
            <a:ext cx="2503259" cy="1060450"/>
          </a:xfrm>
          <a:prstGeom prst="rect">
            <a:avLst/>
          </a:prstGeom>
          <a:noFill/>
        </p:spPr>
        <p:txBody>
          <a:bodyPr wrap="square" rtlCol="0">
            <a:spAutoFit/>
          </a:bodyPr>
          <a:lstStyle/>
          <a:p>
            <a:pPr>
              <a:lnSpc>
                <a:spcPct val="150000"/>
              </a:lnSpc>
            </a:pPr>
            <a:r>
              <a:rPr lang="zh-CN" altLang="en-US" sz="14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将GAT与AES集成，其中GAT作为编码器，对邻域内节点的重要性进行排序。</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57513" y="-519942"/>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srcRect/>
            <a:stretch>
              <a:fillRect l="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7577177" y="3064779"/>
            <a:ext cx="3453408" cy="1754326"/>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rPr>
              <a:t>应用以及未来展望</a:t>
            </a:r>
          </a:p>
        </p:txBody>
      </p:sp>
      <p:sp>
        <p:nvSpPr>
          <p:cNvPr id="4" name="文本框 3"/>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03</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 name="椭圆 26"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1451964"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0" name="文本框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137247" y="3714022"/>
            <a:ext cx="2031325" cy="830997"/>
          </a:xfrm>
          <a:prstGeom prst="rect">
            <a:avLst/>
          </a:prstGeom>
          <a:noFill/>
        </p:spPr>
        <p:txBody>
          <a:bodyPr wrap="none" rtlCol="0">
            <a:spAutoFit/>
          </a:bodyPr>
          <a:lstStyle/>
          <a:p>
            <a:pPr algn="l"/>
            <a:r>
              <a:rPr lang="en-US" altLang="zh-CN" sz="2400" b="0" i="0" dirty="0">
                <a:solidFill>
                  <a:srgbClr val="333333"/>
                </a:solidFill>
                <a:effectLst/>
                <a:latin typeface="Helvetica Neue"/>
              </a:rPr>
              <a:t>Biochemistry</a:t>
            </a:r>
          </a:p>
          <a:p>
            <a:pPr algn="l"/>
            <a:r>
              <a:rPr lang="zh-CN" altLang="en-US" sz="2400" b="0" i="0" dirty="0">
                <a:solidFill>
                  <a:srgbClr val="333333"/>
                </a:solidFill>
                <a:effectLst/>
                <a:latin typeface="Helvetica Neue"/>
              </a:rPr>
              <a:t>生物化学领域</a:t>
            </a:r>
          </a:p>
        </p:txBody>
      </p:sp>
      <p:sp>
        <p:nvSpPr>
          <p:cNvPr id="32" name="椭圆 31"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5335451" y="1971055"/>
            <a:ext cx="1521097" cy="1521097"/>
          </a:xfrm>
          <a:prstGeom prst="ellipse">
            <a:avLst/>
          </a:prstGeom>
          <a:solidFill>
            <a:sysClr val="window" lastClr="FFFFFF"/>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5" name="椭圆 34"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9172340"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910415" y="2484895"/>
            <a:ext cx="578512" cy="49341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841537" y="2434948"/>
            <a:ext cx="508924" cy="593309"/>
            <a:chOff x="2492" y="1167"/>
            <a:chExt cx="778" cy="907"/>
          </a:xfrm>
          <a:solidFill>
            <a:srgbClr val="262626"/>
          </a:solidFill>
        </p:grpSpPr>
        <p:sp>
          <p:nvSpPr>
            <p:cNvPr id="44"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5"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6"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7"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552337" y="2446605"/>
            <a:ext cx="761103" cy="569995"/>
            <a:chOff x="2423" y="1278"/>
            <a:chExt cx="912" cy="683"/>
          </a:xfrm>
          <a:solidFill>
            <a:sysClr val="window" lastClr="FFFFFF"/>
          </a:solidFill>
        </p:grpSpPr>
        <p:sp>
          <p:nvSpPr>
            <p:cNvPr id="4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51" name="组合 50"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GrpSpPr/>
          <p:nvPr/>
        </p:nvGrpSpPr>
        <p:grpSpPr>
          <a:xfrm>
            <a:off x="5031373" y="6322244"/>
            <a:ext cx="2129249" cy="92891"/>
            <a:chOff x="1921326" y="566057"/>
            <a:chExt cx="2241855" cy="165463"/>
          </a:xfrm>
        </p:grpSpPr>
        <p:sp>
          <p:nvSpPr>
            <p:cNvPr id="52" name="矩形 51"/>
            <p:cNvSpPr/>
            <p:nvPr/>
          </p:nvSpPr>
          <p:spPr>
            <a:xfrm>
              <a:off x="1921326"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3" name="矩形 52"/>
            <p:cNvSpPr/>
            <p:nvPr/>
          </p:nvSpPr>
          <p:spPr>
            <a:xfrm>
              <a:off x="2700338" y="566057"/>
              <a:ext cx="683831" cy="165463"/>
            </a:xfrm>
            <a:prstGeom prst="rect">
              <a:avLst/>
            </a:prstGeom>
            <a:solidFill>
              <a:srgbClr val="0644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4" name="矩形 53"/>
            <p:cNvSpPr/>
            <p:nvPr/>
          </p:nvSpPr>
          <p:spPr>
            <a:xfrm>
              <a:off x="3479350"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sp>
        <p:nvSpPr>
          <p:cNvPr id="21" name="文本框 6"/>
          <p:cNvSpPr txBox="1">
            <a:spLocks noChangeArrowheads="1"/>
          </p:cNvSpPr>
          <p:nvPr/>
        </p:nvSpPr>
        <p:spPr bwMode="auto">
          <a:xfrm>
            <a:off x="3166307" y="-183221"/>
            <a:ext cx="5735096"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dirty="0">
                <a:solidFill>
                  <a:srgbClr val="033F7B"/>
                </a:solidFill>
                <a:latin typeface="微软雅黑" panose="020B0503020204020204" charset="-122"/>
                <a:ea typeface="微软雅黑" panose="020B0503020204020204" charset="-122"/>
                <a:sym typeface="+mn-ea"/>
              </a:rPr>
              <a:t>实际应用</a:t>
            </a:r>
            <a:endParaRPr lang="en-US" altLang="zh-CN" sz="3200" b="1" dirty="0">
              <a:solidFill>
                <a:srgbClr val="033F7B"/>
              </a:solidFill>
              <a:latin typeface="微软雅黑" panose="020B0503020204020204" charset="-122"/>
              <a:ea typeface="微软雅黑" panose="020B0503020204020204" charset="-122"/>
              <a:sym typeface="+mn-ea"/>
            </a:endParaRPr>
          </a:p>
          <a:p>
            <a:pPr algn="ctr">
              <a:lnSpc>
                <a:spcPct val="150000"/>
              </a:lnSpc>
            </a:pPr>
            <a:r>
              <a:rPr lang="en-US" altLang="zh-CN" sz="3200" b="1" dirty="0">
                <a:solidFill>
                  <a:srgbClr val="033F7B"/>
                </a:solidFill>
                <a:latin typeface="微软雅黑" panose="020B0503020204020204" charset="-122"/>
                <a:ea typeface="微软雅黑" panose="020B0503020204020204" charset="-122"/>
              </a:rPr>
              <a:t>PRACTICAL APPLICATIONS</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23" name="直接连接符 22"/>
          <p:cNvCxnSpPr/>
          <p:nvPr/>
        </p:nvCxnSpPr>
        <p:spPr>
          <a:xfrm>
            <a:off x="5923764" y="125531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文本框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32331" y="3660179"/>
            <a:ext cx="3865161" cy="830997"/>
          </a:xfrm>
          <a:prstGeom prst="rect">
            <a:avLst/>
          </a:prstGeom>
          <a:noFill/>
        </p:spPr>
        <p:txBody>
          <a:bodyPr wrap="none" rtlCol="0">
            <a:spAutoFit/>
          </a:bodyPr>
          <a:lstStyle/>
          <a:p>
            <a:pPr algn="ctr"/>
            <a:r>
              <a:rPr lang="en-US" altLang="zh-CN" sz="2400" b="0" i="0" dirty="0">
                <a:solidFill>
                  <a:srgbClr val="333333"/>
                </a:solidFill>
                <a:effectLst/>
                <a:latin typeface="Helvetica Neue"/>
              </a:rPr>
              <a:t>Recommendation Systems</a:t>
            </a:r>
          </a:p>
          <a:p>
            <a:pPr algn="ctr"/>
            <a:r>
              <a:rPr lang="zh-CN" altLang="en-US" sz="2400" b="0" i="0" dirty="0">
                <a:solidFill>
                  <a:srgbClr val="333333"/>
                </a:solidFill>
                <a:effectLst/>
                <a:latin typeface="Helvetica Neue"/>
              </a:rPr>
              <a:t>推荐系统</a:t>
            </a: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09687" y="3714021"/>
            <a:ext cx="3369833" cy="830997"/>
          </a:xfrm>
          <a:prstGeom prst="rect">
            <a:avLst/>
          </a:prstGeom>
          <a:noFill/>
        </p:spPr>
        <p:txBody>
          <a:bodyPr wrap="none" rtlCol="0">
            <a:spAutoFit/>
          </a:bodyPr>
          <a:lstStyle/>
          <a:p>
            <a:pPr algn="ctr"/>
            <a:r>
              <a:rPr lang="en-US" altLang="zh-CN" sz="2400" b="0" i="0" dirty="0">
                <a:solidFill>
                  <a:srgbClr val="333333"/>
                </a:solidFill>
                <a:effectLst/>
                <a:latin typeface="Helvetica Neue"/>
              </a:rPr>
              <a:t>Online Social Networks</a:t>
            </a:r>
          </a:p>
          <a:p>
            <a:pPr algn="ctr"/>
            <a:r>
              <a:rPr lang="zh-CN" altLang="en-US" sz="2400" b="0" i="0" dirty="0">
                <a:solidFill>
                  <a:srgbClr val="333333"/>
                </a:solidFill>
                <a:effectLst/>
                <a:latin typeface="Helvetica Neue"/>
              </a:rPr>
              <a:t>在线社交网络</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 name="椭圆 26"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1451964"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0" name="文本框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031373" y="3714021"/>
            <a:ext cx="2031325" cy="830997"/>
          </a:xfrm>
          <a:prstGeom prst="rect">
            <a:avLst/>
          </a:prstGeom>
          <a:noFill/>
        </p:spPr>
        <p:txBody>
          <a:bodyPr wrap="none" rtlCol="0">
            <a:spAutoFit/>
          </a:bodyPr>
          <a:lstStyle/>
          <a:p>
            <a:pPr algn="l"/>
            <a:r>
              <a:rPr lang="en-US" altLang="zh-CN" sz="2400" b="0" i="0" dirty="0">
                <a:solidFill>
                  <a:srgbClr val="333333"/>
                </a:solidFill>
                <a:effectLst/>
                <a:latin typeface="Helvetica Neue"/>
              </a:rPr>
              <a:t>Biochemistry</a:t>
            </a:r>
          </a:p>
          <a:p>
            <a:pPr algn="l"/>
            <a:r>
              <a:rPr lang="zh-CN" altLang="en-US" sz="2400" b="0" i="0" dirty="0">
                <a:solidFill>
                  <a:srgbClr val="333333"/>
                </a:solidFill>
                <a:effectLst/>
                <a:latin typeface="Helvetica Neue"/>
              </a:rPr>
              <a:t>生物化学领域</a:t>
            </a:r>
          </a:p>
        </p:txBody>
      </p:sp>
      <p:sp>
        <p:nvSpPr>
          <p:cNvPr id="32" name="椭圆 31"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5335451" y="1971055"/>
            <a:ext cx="1521097" cy="1521097"/>
          </a:xfrm>
          <a:prstGeom prst="ellipse">
            <a:avLst/>
          </a:prstGeom>
          <a:solidFill>
            <a:sysClr val="window" lastClr="FFFFFF"/>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5" name="椭圆 34"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9172340"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910415" y="2484895"/>
            <a:ext cx="578512" cy="49341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841537" y="2434948"/>
            <a:ext cx="508924" cy="593309"/>
            <a:chOff x="2492" y="1167"/>
            <a:chExt cx="778" cy="907"/>
          </a:xfrm>
          <a:solidFill>
            <a:srgbClr val="262626"/>
          </a:solidFill>
        </p:grpSpPr>
        <p:sp>
          <p:nvSpPr>
            <p:cNvPr id="44"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5"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6"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7"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552337" y="2446605"/>
            <a:ext cx="761103" cy="569995"/>
            <a:chOff x="2423" y="1278"/>
            <a:chExt cx="912" cy="683"/>
          </a:xfrm>
          <a:solidFill>
            <a:sysClr val="window" lastClr="FFFFFF"/>
          </a:solidFill>
        </p:grpSpPr>
        <p:sp>
          <p:nvSpPr>
            <p:cNvPr id="4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51" name="组合 50"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GrpSpPr/>
          <p:nvPr/>
        </p:nvGrpSpPr>
        <p:grpSpPr>
          <a:xfrm>
            <a:off x="5031373" y="6322244"/>
            <a:ext cx="2129249" cy="92891"/>
            <a:chOff x="1921326" y="566057"/>
            <a:chExt cx="2241855" cy="165463"/>
          </a:xfrm>
        </p:grpSpPr>
        <p:sp>
          <p:nvSpPr>
            <p:cNvPr id="52" name="矩形 51"/>
            <p:cNvSpPr/>
            <p:nvPr/>
          </p:nvSpPr>
          <p:spPr>
            <a:xfrm>
              <a:off x="1921326"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3" name="矩形 52"/>
            <p:cNvSpPr/>
            <p:nvPr/>
          </p:nvSpPr>
          <p:spPr>
            <a:xfrm>
              <a:off x="2700338" y="566057"/>
              <a:ext cx="683831" cy="165463"/>
            </a:xfrm>
            <a:prstGeom prst="rect">
              <a:avLst/>
            </a:prstGeom>
            <a:solidFill>
              <a:srgbClr val="0644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54" name="矩形 53"/>
            <p:cNvSpPr/>
            <p:nvPr/>
          </p:nvSpPr>
          <p:spPr>
            <a:xfrm>
              <a:off x="3479350"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sp>
        <p:nvSpPr>
          <p:cNvPr id="21" name="文本框 6"/>
          <p:cNvSpPr txBox="1">
            <a:spLocks noChangeArrowheads="1"/>
          </p:cNvSpPr>
          <p:nvPr/>
        </p:nvSpPr>
        <p:spPr bwMode="auto">
          <a:xfrm>
            <a:off x="3166307" y="-183221"/>
            <a:ext cx="5735096"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dirty="0">
                <a:solidFill>
                  <a:srgbClr val="033F7B"/>
                </a:solidFill>
                <a:latin typeface="微软雅黑" panose="020B0503020204020204" charset="-122"/>
                <a:ea typeface="微软雅黑" panose="020B0503020204020204" charset="-122"/>
                <a:sym typeface="+mn-ea"/>
              </a:rPr>
              <a:t>实际应用</a:t>
            </a:r>
            <a:endParaRPr lang="en-US" altLang="zh-CN" sz="3200" b="1" dirty="0">
              <a:solidFill>
                <a:srgbClr val="033F7B"/>
              </a:solidFill>
              <a:latin typeface="微软雅黑" panose="020B0503020204020204" charset="-122"/>
              <a:ea typeface="微软雅黑" panose="020B0503020204020204" charset="-122"/>
              <a:sym typeface="+mn-ea"/>
            </a:endParaRPr>
          </a:p>
          <a:p>
            <a:pPr algn="ctr">
              <a:lnSpc>
                <a:spcPct val="150000"/>
              </a:lnSpc>
            </a:pPr>
            <a:r>
              <a:rPr lang="en-US" altLang="zh-CN" sz="3200" b="1" dirty="0">
                <a:solidFill>
                  <a:srgbClr val="033F7B"/>
                </a:solidFill>
                <a:latin typeface="微软雅黑" panose="020B0503020204020204" charset="-122"/>
                <a:ea typeface="微软雅黑" panose="020B0503020204020204" charset="-122"/>
              </a:rPr>
              <a:t>PRACTICAL APPLICATIONS</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23" name="直接连接符 22"/>
          <p:cNvCxnSpPr/>
          <p:nvPr/>
        </p:nvCxnSpPr>
        <p:spPr>
          <a:xfrm>
            <a:off x="5923764" y="125531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文本框 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32331" y="3660179"/>
            <a:ext cx="3215945" cy="830997"/>
          </a:xfrm>
          <a:prstGeom prst="rect">
            <a:avLst/>
          </a:prstGeom>
          <a:noFill/>
        </p:spPr>
        <p:txBody>
          <a:bodyPr wrap="none" rtlCol="0">
            <a:spAutoFit/>
          </a:bodyPr>
          <a:lstStyle/>
          <a:p>
            <a:pPr algn="ctr"/>
            <a:r>
              <a:rPr lang="en-US" altLang="zh-CN" sz="2400" b="0" i="0" dirty="0">
                <a:solidFill>
                  <a:srgbClr val="333333"/>
                </a:solidFill>
                <a:effectLst/>
                <a:latin typeface="Helvetica Neue"/>
              </a:rPr>
              <a:t>Community Deception</a:t>
            </a:r>
          </a:p>
          <a:p>
            <a:pPr algn="ctr"/>
            <a:r>
              <a:rPr lang="zh-CN" altLang="en-US" sz="2400" b="0" i="0" dirty="0">
                <a:solidFill>
                  <a:srgbClr val="333333"/>
                </a:solidFill>
                <a:effectLst/>
                <a:latin typeface="Helvetica Neue"/>
              </a:rPr>
              <a:t>社区欺骗</a:t>
            </a:r>
          </a:p>
        </p:txBody>
      </p:sp>
      <p:sp>
        <p:nvSpPr>
          <p:cNvPr id="4" name="文本框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309687" y="3714021"/>
            <a:ext cx="2803973" cy="830997"/>
          </a:xfrm>
          <a:prstGeom prst="rect">
            <a:avLst/>
          </a:prstGeom>
          <a:noFill/>
        </p:spPr>
        <p:txBody>
          <a:bodyPr wrap="none" rtlCol="0">
            <a:spAutoFit/>
          </a:bodyPr>
          <a:lstStyle/>
          <a:p>
            <a:pPr algn="ctr"/>
            <a:r>
              <a:rPr lang="en-US" altLang="zh-CN" sz="2400" b="0" i="0" dirty="0">
                <a:solidFill>
                  <a:srgbClr val="333333"/>
                </a:solidFill>
                <a:effectLst/>
                <a:latin typeface="Helvetica Neue"/>
              </a:rPr>
              <a:t>Community Search</a:t>
            </a:r>
          </a:p>
          <a:p>
            <a:pPr algn="ctr"/>
            <a:r>
              <a:rPr lang="zh-CN" altLang="en-US" sz="2400" b="0" i="0" dirty="0">
                <a:solidFill>
                  <a:srgbClr val="333333"/>
                </a:solidFill>
                <a:effectLst/>
                <a:latin typeface="Helvetica Neue"/>
              </a:rPr>
              <a:t>社区搜索</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654520" y="1249101"/>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3" name="矩形 22"/>
          <p:cNvSpPr/>
          <p:nvPr/>
        </p:nvSpPr>
        <p:spPr>
          <a:xfrm>
            <a:off x="608590" y="1237798"/>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01</a:t>
            </a:r>
          </a:p>
        </p:txBody>
      </p:sp>
      <p:sp>
        <p:nvSpPr>
          <p:cNvPr id="24" name="矩形 23"/>
          <p:cNvSpPr/>
          <p:nvPr/>
        </p:nvSpPr>
        <p:spPr>
          <a:xfrm>
            <a:off x="1341585" y="1176259"/>
            <a:ext cx="4876656" cy="830997"/>
          </a:xfrm>
          <a:prstGeom prst="rect">
            <a:avLst/>
          </a:prstGeom>
        </p:spPr>
        <p:txBody>
          <a:bodyPr wrap="none">
            <a:spAutoFit/>
          </a:bodyPr>
          <a:lstStyle/>
          <a:p>
            <a:pPr algn="l"/>
            <a:r>
              <a:rPr lang="en-US" altLang="zh-CN" sz="2400" b="0" i="0" dirty="0">
                <a:solidFill>
                  <a:srgbClr val="333333"/>
                </a:solidFill>
                <a:effectLst/>
                <a:latin typeface="Helvetica Neue"/>
              </a:rPr>
              <a:t>Unknown Number of Communities</a:t>
            </a:r>
          </a:p>
          <a:p>
            <a:pPr algn="l"/>
            <a:r>
              <a:rPr lang="zh-CN" altLang="en-US" sz="2400" b="0" i="0" dirty="0">
                <a:solidFill>
                  <a:srgbClr val="333333"/>
                </a:solidFill>
                <a:effectLst/>
                <a:latin typeface="Helvetica Neue"/>
              </a:rPr>
              <a:t>未知社区数量</a:t>
            </a:r>
          </a:p>
        </p:txBody>
      </p:sp>
      <p:sp>
        <p:nvSpPr>
          <p:cNvPr id="26" name="矩形 25"/>
          <p:cNvSpPr/>
          <p:nvPr/>
        </p:nvSpPr>
        <p:spPr>
          <a:xfrm>
            <a:off x="1496302" y="265774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7" name="矩形 26"/>
          <p:cNvSpPr/>
          <p:nvPr/>
        </p:nvSpPr>
        <p:spPr>
          <a:xfrm>
            <a:off x="1450374" y="2646442"/>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02</a:t>
            </a:r>
          </a:p>
        </p:txBody>
      </p:sp>
      <p:sp>
        <p:nvSpPr>
          <p:cNvPr id="28" name="矩形 27"/>
          <p:cNvSpPr/>
          <p:nvPr/>
        </p:nvSpPr>
        <p:spPr>
          <a:xfrm>
            <a:off x="2190448" y="2584903"/>
            <a:ext cx="3387466" cy="830997"/>
          </a:xfrm>
          <a:prstGeom prst="rect">
            <a:avLst/>
          </a:prstGeom>
        </p:spPr>
        <p:txBody>
          <a:bodyPr wrap="none">
            <a:spAutoFit/>
          </a:bodyPr>
          <a:lstStyle/>
          <a:p>
            <a:pPr algn="l"/>
            <a:r>
              <a:rPr lang="en-US" altLang="zh-CN" sz="2400" b="0" i="0" dirty="0">
                <a:solidFill>
                  <a:srgbClr val="333333"/>
                </a:solidFill>
                <a:effectLst/>
                <a:latin typeface="Helvetica Neue"/>
              </a:rPr>
              <a:t>Community Embedding</a:t>
            </a:r>
          </a:p>
          <a:p>
            <a:pPr algn="l"/>
            <a:r>
              <a:rPr lang="zh-CN" altLang="en-US" sz="2400" b="0" i="0" dirty="0">
                <a:solidFill>
                  <a:srgbClr val="333333"/>
                </a:solidFill>
                <a:effectLst/>
                <a:latin typeface="Helvetica Neue"/>
              </a:rPr>
              <a:t>社区嵌入</a:t>
            </a:r>
          </a:p>
        </p:txBody>
      </p:sp>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dirty="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4" name="文本框 6"/>
          <p:cNvSpPr txBox="1">
            <a:spLocks noChangeArrowheads="1"/>
          </p:cNvSpPr>
          <p:nvPr/>
        </p:nvSpPr>
        <p:spPr bwMode="auto">
          <a:xfrm>
            <a:off x="4102883" y="344145"/>
            <a:ext cx="397416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dirty="0">
                <a:solidFill>
                  <a:srgbClr val="033F7B"/>
                </a:solidFill>
                <a:latin typeface="微软雅黑" panose="020B0503020204020204" charset="-122"/>
                <a:ea typeface="微软雅黑" panose="020B0503020204020204" charset="-122"/>
              </a:rPr>
              <a:t>12</a:t>
            </a:r>
            <a:r>
              <a:rPr lang="zh-CN" altLang="en-US" sz="3200" b="1" dirty="0">
                <a:solidFill>
                  <a:srgbClr val="033F7B"/>
                </a:solidFill>
                <a:latin typeface="微软雅黑" panose="020B0503020204020204" charset="-122"/>
                <a:ea typeface="微软雅黑" panose="020B0503020204020204" charset="-122"/>
              </a:rPr>
              <a:t>个开放的研究方向</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5" name="直接连接符 4"/>
          <p:cNvCxnSpPr/>
          <p:nvPr/>
        </p:nvCxnSpPr>
        <p:spPr>
          <a:xfrm>
            <a:off x="5923764" y="10738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矩形 2"/>
          <p:cNvSpPr/>
          <p:nvPr/>
        </p:nvSpPr>
        <p:spPr>
          <a:xfrm>
            <a:off x="3757938" y="386390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6" name="矩形 5"/>
          <p:cNvSpPr/>
          <p:nvPr/>
        </p:nvSpPr>
        <p:spPr>
          <a:xfrm>
            <a:off x="3708802" y="3852602"/>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03</a:t>
            </a:r>
          </a:p>
        </p:txBody>
      </p:sp>
      <p:sp>
        <p:nvSpPr>
          <p:cNvPr id="8" name="矩形 7"/>
          <p:cNvSpPr/>
          <p:nvPr/>
        </p:nvSpPr>
        <p:spPr>
          <a:xfrm>
            <a:off x="4599720" y="5272549"/>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9" name="矩形 8"/>
          <p:cNvSpPr/>
          <p:nvPr/>
        </p:nvSpPr>
        <p:spPr>
          <a:xfrm>
            <a:off x="4550586" y="5261246"/>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04</a:t>
            </a:r>
          </a:p>
        </p:txBody>
      </p:sp>
      <p:sp>
        <p:nvSpPr>
          <p:cNvPr id="10" name="矩形 9"/>
          <p:cNvSpPr/>
          <p:nvPr/>
        </p:nvSpPr>
        <p:spPr>
          <a:xfrm>
            <a:off x="4497243" y="3852602"/>
            <a:ext cx="3182281" cy="830997"/>
          </a:xfrm>
          <a:prstGeom prst="rect">
            <a:avLst/>
          </a:prstGeom>
        </p:spPr>
        <p:txBody>
          <a:bodyPr wrap="none">
            <a:spAutoFit/>
          </a:bodyPr>
          <a:lstStyle/>
          <a:p>
            <a:pPr algn="l"/>
            <a:r>
              <a:rPr lang="en-US" altLang="zh-CN" sz="2400" b="0" i="0" dirty="0">
                <a:solidFill>
                  <a:srgbClr val="333333"/>
                </a:solidFill>
                <a:effectLst/>
                <a:latin typeface="Helvetica Neue"/>
              </a:rPr>
              <a:t>Hierarchical Networks</a:t>
            </a:r>
          </a:p>
          <a:p>
            <a:pPr algn="l"/>
            <a:r>
              <a:rPr lang="zh-CN" altLang="en-US" sz="2400" b="0" i="0" dirty="0">
                <a:solidFill>
                  <a:srgbClr val="333333"/>
                </a:solidFill>
                <a:effectLst/>
                <a:latin typeface="Helvetica Neue"/>
              </a:rPr>
              <a:t>分层网络</a:t>
            </a:r>
          </a:p>
        </p:txBody>
      </p:sp>
      <p:sp>
        <p:nvSpPr>
          <p:cNvPr id="12" name="矩形 11"/>
          <p:cNvSpPr/>
          <p:nvPr/>
        </p:nvSpPr>
        <p:spPr>
          <a:xfrm>
            <a:off x="5293093" y="5261246"/>
            <a:ext cx="2872902" cy="830997"/>
          </a:xfrm>
          <a:prstGeom prst="rect">
            <a:avLst/>
          </a:prstGeom>
        </p:spPr>
        <p:txBody>
          <a:bodyPr wrap="none">
            <a:spAutoFit/>
          </a:bodyPr>
          <a:lstStyle/>
          <a:p>
            <a:pPr algn="l"/>
            <a:r>
              <a:rPr lang="en-US" altLang="zh-CN" sz="2400" b="0" i="0" dirty="0">
                <a:solidFill>
                  <a:srgbClr val="333333"/>
                </a:solidFill>
                <a:effectLst/>
                <a:latin typeface="Helvetica Neue"/>
              </a:rPr>
              <a:t>Multilayer Networks</a:t>
            </a:r>
          </a:p>
          <a:p>
            <a:pPr algn="l"/>
            <a:r>
              <a:rPr lang="zh-CN" altLang="en-US" sz="2400" b="0" i="0" dirty="0">
                <a:solidFill>
                  <a:srgbClr val="333333"/>
                </a:solidFill>
                <a:effectLst/>
                <a:latin typeface="Helvetica Neue"/>
              </a:rPr>
              <a:t>多层网络</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654520" y="1249101"/>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3" name="矩形 22"/>
          <p:cNvSpPr/>
          <p:nvPr/>
        </p:nvSpPr>
        <p:spPr>
          <a:xfrm>
            <a:off x="605384" y="1237798"/>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05</a:t>
            </a:r>
          </a:p>
        </p:txBody>
      </p:sp>
      <p:sp>
        <p:nvSpPr>
          <p:cNvPr id="24" name="矩形 23"/>
          <p:cNvSpPr/>
          <p:nvPr/>
        </p:nvSpPr>
        <p:spPr>
          <a:xfrm>
            <a:off x="1341585" y="1176259"/>
            <a:ext cx="3661580" cy="830997"/>
          </a:xfrm>
          <a:prstGeom prst="rect">
            <a:avLst/>
          </a:prstGeom>
        </p:spPr>
        <p:txBody>
          <a:bodyPr wrap="none">
            <a:spAutoFit/>
          </a:bodyPr>
          <a:lstStyle/>
          <a:p>
            <a:pPr algn="l"/>
            <a:r>
              <a:rPr lang="en-US" altLang="zh-CN" sz="2400" b="0" i="0" dirty="0">
                <a:solidFill>
                  <a:srgbClr val="333333"/>
                </a:solidFill>
                <a:effectLst/>
                <a:latin typeface="Helvetica Neue"/>
              </a:rPr>
              <a:t>Heterogeneous Networks</a:t>
            </a:r>
          </a:p>
          <a:p>
            <a:pPr algn="l"/>
            <a:r>
              <a:rPr lang="zh-CN" altLang="en-US" sz="2400" b="0" i="0" dirty="0">
                <a:solidFill>
                  <a:srgbClr val="333333"/>
                </a:solidFill>
                <a:effectLst/>
                <a:latin typeface="Helvetica Neue"/>
              </a:rPr>
              <a:t>异构网络</a:t>
            </a:r>
          </a:p>
        </p:txBody>
      </p:sp>
      <p:sp>
        <p:nvSpPr>
          <p:cNvPr id="26" name="矩形 25"/>
          <p:cNvSpPr/>
          <p:nvPr/>
        </p:nvSpPr>
        <p:spPr>
          <a:xfrm>
            <a:off x="1496302" y="265774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7" name="矩形 26"/>
          <p:cNvSpPr/>
          <p:nvPr/>
        </p:nvSpPr>
        <p:spPr>
          <a:xfrm>
            <a:off x="1447168" y="2646442"/>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06</a:t>
            </a:r>
          </a:p>
        </p:txBody>
      </p:sp>
      <p:sp>
        <p:nvSpPr>
          <p:cNvPr id="28" name="矩形 27"/>
          <p:cNvSpPr/>
          <p:nvPr/>
        </p:nvSpPr>
        <p:spPr>
          <a:xfrm>
            <a:off x="2190448" y="2584903"/>
            <a:ext cx="2959465" cy="830997"/>
          </a:xfrm>
          <a:prstGeom prst="rect">
            <a:avLst/>
          </a:prstGeom>
        </p:spPr>
        <p:txBody>
          <a:bodyPr wrap="none">
            <a:spAutoFit/>
          </a:bodyPr>
          <a:lstStyle/>
          <a:p>
            <a:pPr algn="l"/>
            <a:r>
              <a:rPr lang="en-US" altLang="zh-CN" sz="2400" b="0" i="0" dirty="0">
                <a:solidFill>
                  <a:srgbClr val="333333"/>
                </a:solidFill>
                <a:effectLst/>
                <a:latin typeface="Helvetica Neue"/>
              </a:rPr>
              <a:t>Network Heterophily</a:t>
            </a:r>
          </a:p>
          <a:p>
            <a:pPr algn="l"/>
            <a:r>
              <a:rPr lang="zh-CN" altLang="en-US" sz="2400" b="0" i="0" dirty="0">
                <a:solidFill>
                  <a:srgbClr val="333333"/>
                </a:solidFill>
                <a:effectLst/>
                <a:latin typeface="Helvetica Neue"/>
              </a:rPr>
              <a:t>网络异质性</a:t>
            </a:r>
          </a:p>
        </p:txBody>
      </p:sp>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4" name="文本框 6"/>
          <p:cNvSpPr txBox="1">
            <a:spLocks noChangeArrowheads="1"/>
          </p:cNvSpPr>
          <p:nvPr/>
        </p:nvSpPr>
        <p:spPr bwMode="auto">
          <a:xfrm>
            <a:off x="4102883" y="344145"/>
            <a:ext cx="397416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dirty="0">
                <a:solidFill>
                  <a:srgbClr val="033F7B"/>
                </a:solidFill>
                <a:latin typeface="微软雅黑" panose="020B0503020204020204" charset="-122"/>
                <a:ea typeface="微软雅黑" panose="020B0503020204020204" charset="-122"/>
              </a:rPr>
              <a:t>12</a:t>
            </a:r>
            <a:r>
              <a:rPr lang="zh-CN" altLang="en-US" sz="3200" b="1" dirty="0">
                <a:solidFill>
                  <a:srgbClr val="033F7B"/>
                </a:solidFill>
                <a:latin typeface="微软雅黑" panose="020B0503020204020204" charset="-122"/>
                <a:ea typeface="微软雅黑" panose="020B0503020204020204" charset="-122"/>
              </a:rPr>
              <a:t>个开放的研究方向</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5" name="直接连接符 4"/>
          <p:cNvCxnSpPr/>
          <p:nvPr/>
        </p:nvCxnSpPr>
        <p:spPr>
          <a:xfrm>
            <a:off x="5923764" y="1088131"/>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矩形 2"/>
          <p:cNvSpPr/>
          <p:nvPr/>
        </p:nvSpPr>
        <p:spPr>
          <a:xfrm>
            <a:off x="3757938" y="386390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6" name="矩形 5"/>
          <p:cNvSpPr/>
          <p:nvPr/>
        </p:nvSpPr>
        <p:spPr>
          <a:xfrm>
            <a:off x="3708802" y="3852602"/>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07</a:t>
            </a:r>
          </a:p>
        </p:txBody>
      </p:sp>
      <p:sp>
        <p:nvSpPr>
          <p:cNvPr id="8" name="矩形 7"/>
          <p:cNvSpPr/>
          <p:nvPr/>
        </p:nvSpPr>
        <p:spPr>
          <a:xfrm>
            <a:off x="4599720" y="5272549"/>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9" name="矩形 8"/>
          <p:cNvSpPr/>
          <p:nvPr/>
        </p:nvSpPr>
        <p:spPr>
          <a:xfrm>
            <a:off x="4550586" y="5261246"/>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08</a:t>
            </a:r>
          </a:p>
        </p:txBody>
      </p:sp>
      <p:sp>
        <p:nvSpPr>
          <p:cNvPr id="10" name="矩形 9"/>
          <p:cNvSpPr/>
          <p:nvPr/>
        </p:nvSpPr>
        <p:spPr>
          <a:xfrm>
            <a:off x="4497243" y="3852602"/>
            <a:ext cx="4911473" cy="830997"/>
          </a:xfrm>
          <a:prstGeom prst="rect">
            <a:avLst/>
          </a:prstGeom>
        </p:spPr>
        <p:txBody>
          <a:bodyPr wrap="none">
            <a:spAutoFit/>
          </a:bodyPr>
          <a:lstStyle/>
          <a:p>
            <a:pPr algn="l"/>
            <a:r>
              <a:rPr lang="en-US" altLang="zh-CN" sz="2400" b="0" i="0" dirty="0">
                <a:solidFill>
                  <a:srgbClr val="333333"/>
                </a:solidFill>
                <a:effectLst/>
                <a:latin typeface="Helvetica Neue"/>
              </a:rPr>
              <a:t>Topologically Incomplete Networks</a:t>
            </a:r>
          </a:p>
          <a:p>
            <a:pPr algn="l"/>
            <a:r>
              <a:rPr lang="zh-CN" altLang="en-US" sz="2400" b="0" i="0" dirty="0">
                <a:solidFill>
                  <a:srgbClr val="333333"/>
                </a:solidFill>
                <a:effectLst/>
                <a:latin typeface="Helvetica Neue"/>
              </a:rPr>
              <a:t>拓扑不完全网络</a:t>
            </a:r>
          </a:p>
        </p:txBody>
      </p:sp>
      <p:sp>
        <p:nvSpPr>
          <p:cNvPr id="12" name="矩形 11"/>
          <p:cNvSpPr/>
          <p:nvPr/>
        </p:nvSpPr>
        <p:spPr>
          <a:xfrm>
            <a:off x="5293093" y="5261246"/>
            <a:ext cx="3523722" cy="830997"/>
          </a:xfrm>
          <a:prstGeom prst="rect">
            <a:avLst/>
          </a:prstGeom>
        </p:spPr>
        <p:txBody>
          <a:bodyPr wrap="none">
            <a:spAutoFit/>
          </a:bodyPr>
          <a:lstStyle/>
          <a:p>
            <a:pPr algn="l"/>
            <a:r>
              <a:rPr lang="en-US" altLang="zh-CN" sz="2400" b="0" i="0" dirty="0">
                <a:solidFill>
                  <a:srgbClr val="333333"/>
                </a:solidFill>
                <a:effectLst/>
                <a:latin typeface="Helvetica Neue"/>
              </a:rPr>
              <a:t>Cross-Domain Networks</a:t>
            </a:r>
          </a:p>
          <a:p>
            <a:pPr algn="l"/>
            <a:r>
              <a:rPr lang="zh-CN" altLang="en-US" sz="2400" b="0" i="0" dirty="0">
                <a:solidFill>
                  <a:srgbClr val="333333"/>
                </a:solidFill>
                <a:effectLst/>
                <a:latin typeface="Helvetica Neue"/>
              </a:rPr>
              <a:t>跨域网络</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654520" y="1249101"/>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3" name="矩形 22"/>
          <p:cNvSpPr/>
          <p:nvPr/>
        </p:nvSpPr>
        <p:spPr>
          <a:xfrm>
            <a:off x="605384" y="1237798"/>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09</a:t>
            </a:r>
          </a:p>
        </p:txBody>
      </p:sp>
      <p:sp>
        <p:nvSpPr>
          <p:cNvPr id="24" name="矩形 23"/>
          <p:cNvSpPr/>
          <p:nvPr/>
        </p:nvSpPr>
        <p:spPr>
          <a:xfrm>
            <a:off x="1341585" y="1176259"/>
            <a:ext cx="4526432" cy="830997"/>
          </a:xfrm>
          <a:prstGeom prst="rect">
            <a:avLst/>
          </a:prstGeom>
        </p:spPr>
        <p:txBody>
          <a:bodyPr wrap="none">
            <a:spAutoFit/>
          </a:bodyPr>
          <a:lstStyle/>
          <a:p>
            <a:pPr algn="l"/>
            <a:r>
              <a:rPr lang="en-US" altLang="zh-CN" sz="2400" b="0" i="0" dirty="0">
                <a:solidFill>
                  <a:srgbClr val="333333"/>
                </a:solidFill>
                <a:effectLst/>
                <a:latin typeface="Helvetica Neue"/>
              </a:rPr>
              <a:t>Attributed Multi-Views Networks</a:t>
            </a:r>
          </a:p>
          <a:p>
            <a:pPr algn="l"/>
            <a:r>
              <a:rPr lang="zh-CN" altLang="en-US" sz="2400" b="0" i="0" dirty="0">
                <a:solidFill>
                  <a:srgbClr val="333333"/>
                </a:solidFill>
                <a:effectLst/>
                <a:latin typeface="Helvetica Neue"/>
              </a:rPr>
              <a:t>属性化多视图网络</a:t>
            </a:r>
          </a:p>
        </p:txBody>
      </p:sp>
      <p:sp>
        <p:nvSpPr>
          <p:cNvPr id="26" name="矩形 25"/>
          <p:cNvSpPr/>
          <p:nvPr/>
        </p:nvSpPr>
        <p:spPr>
          <a:xfrm>
            <a:off x="1496302" y="265774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27" name="矩形 26"/>
          <p:cNvSpPr/>
          <p:nvPr/>
        </p:nvSpPr>
        <p:spPr>
          <a:xfrm>
            <a:off x="1447169" y="2646442"/>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10</a:t>
            </a:r>
          </a:p>
        </p:txBody>
      </p:sp>
      <p:sp>
        <p:nvSpPr>
          <p:cNvPr id="28" name="矩形 27"/>
          <p:cNvSpPr/>
          <p:nvPr/>
        </p:nvSpPr>
        <p:spPr>
          <a:xfrm>
            <a:off x="2190448" y="2584903"/>
            <a:ext cx="2513830" cy="830997"/>
          </a:xfrm>
          <a:prstGeom prst="rect">
            <a:avLst/>
          </a:prstGeom>
        </p:spPr>
        <p:txBody>
          <a:bodyPr wrap="none">
            <a:spAutoFit/>
          </a:bodyPr>
          <a:lstStyle/>
          <a:p>
            <a:pPr algn="l"/>
            <a:r>
              <a:rPr lang="en-US" altLang="zh-CN" sz="2400" b="0" i="0" dirty="0">
                <a:solidFill>
                  <a:srgbClr val="333333"/>
                </a:solidFill>
                <a:effectLst/>
                <a:latin typeface="Helvetica Neue"/>
              </a:rPr>
              <a:t>Signed Networks</a:t>
            </a:r>
          </a:p>
          <a:p>
            <a:pPr algn="l"/>
            <a:r>
              <a:rPr lang="zh-CN" altLang="en-US" sz="2400" dirty="0">
                <a:solidFill>
                  <a:srgbClr val="333333"/>
                </a:solidFill>
                <a:latin typeface="Helvetica Neue"/>
              </a:rPr>
              <a:t>标签</a:t>
            </a:r>
            <a:r>
              <a:rPr lang="zh-CN" altLang="en-US" sz="2400" b="0" i="0" dirty="0">
                <a:solidFill>
                  <a:srgbClr val="333333"/>
                </a:solidFill>
                <a:effectLst/>
                <a:latin typeface="Helvetica Neue"/>
              </a:rPr>
              <a:t>网络</a:t>
            </a:r>
          </a:p>
        </p:txBody>
      </p:sp>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4" name="文本框 6"/>
          <p:cNvSpPr txBox="1">
            <a:spLocks noChangeArrowheads="1"/>
          </p:cNvSpPr>
          <p:nvPr/>
        </p:nvSpPr>
        <p:spPr bwMode="auto">
          <a:xfrm>
            <a:off x="4102883" y="344145"/>
            <a:ext cx="397416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dirty="0">
                <a:solidFill>
                  <a:srgbClr val="033F7B"/>
                </a:solidFill>
                <a:latin typeface="微软雅黑" panose="020B0503020204020204" charset="-122"/>
                <a:ea typeface="微软雅黑" panose="020B0503020204020204" charset="-122"/>
              </a:rPr>
              <a:t>12</a:t>
            </a:r>
            <a:r>
              <a:rPr lang="zh-CN" altLang="en-US" sz="3200" b="1" dirty="0">
                <a:solidFill>
                  <a:srgbClr val="033F7B"/>
                </a:solidFill>
                <a:latin typeface="微软雅黑" panose="020B0503020204020204" charset="-122"/>
                <a:ea typeface="微软雅黑" panose="020B0503020204020204" charset="-122"/>
              </a:rPr>
              <a:t>个开放的研究方向</a:t>
            </a:r>
            <a:endParaRPr lang="zh-CN" altLang="en-US" sz="3200" b="1" dirty="0">
              <a:solidFill>
                <a:srgbClr val="033F7B"/>
              </a:solidFill>
              <a:latin typeface="微软雅黑" panose="020B0503020204020204" charset="-122"/>
              <a:ea typeface="微软雅黑" panose="020B0503020204020204" charset="-122"/>
              <a:sym typeface="+mn-ea"/>
            </a:endParaRPr>
          </a:p>
        </p:txBody>
      </p:sp>
      <p:cxnSp>
        <p:nvCxnSpPr>
          <p:cNvPr id="5" name="直接连接符 4"/>
          <p:cNvCxnSpPr/>
          <p:nvPr/>
        </p:nvCxnSpPr>
        <p:spPr>
          <a:xfrm>
            <a:off x="5967369" y="1088131"/>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3" name="矩形 2"/>
          <p:cNvSpPr/>
          <p:nvPr/>
        </p:nvSpPr>
        <p:spPr>
          <a:xfrm>
            <a:off x="3757938" y="3863905"/>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6" name="矩形 5"/>
          <p:cNvSpPr/>
          <p:nvPr/>
        </p:nvSpPr>
        <p:spPr>
          <a:xfrm>
            <a:off x="3708803" y="3852602"/>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11</a:t>
            </a:r>
          </a:p>
        </p:txBody>
      </p:sp>
      <p:sp>
        <p:nvSpPr>
          <p:cNvPr id="8" name="矩形 7"/>
          <p:cNvSpPr/>
          <p:nvPr/>
        </p:nvSpPr>
        <p:spPr>
          <a:xfrm>
            <a:off x="4599720" y="5272549"/>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3020204020204" charset="-122"/>
              <a:ea typeface="微软雅黑" panose="020B0503020204020204" charset="-122"/>
            </a:endParaRPr>
          </a:p>
        </p:txBody>
      </p:sp>
      <p:sp>
        <p:nvSpPr>
          <p:cNvPr id="9" name="矩形 8"/>
          <p:cNvSpPr/>
          <p:nvPr/>
        </p:nvSpPr>
        <p:spPr>
          <a:xfrm>
            <a:off x="4550586" y="5261246"/>
            <a:ext cx="745717" cy="666336"/>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3020204020204" charset="-122"/>
                <a:ea typeface="微软雅黑" panose="020B0503020204020204" charset="-122"/>
                <a:sym typeface="+mn-lt"/>
              </a:rPr>
              <a:t>12</a:t>
            </a:r>
          </a:p>
        </p:txBody>
      </p:sp>
      <p:sp>
        <p:nvSpPr>
          <p:cNvPr id="10" name="矩形 9"/>
          <p:cNvSpPr/>
          <p:nvPr/>
        </p:nvSpPr>
        <p:spPr>
          <a:xfrm>
            <a:off x="4497243" y="3852602"/>
            <a:ext cx="2752677" cy="830997"/>
          </a:xfrm>
          <a:prstGeom prst="rect">
            <a:avLst/>
          </a:prstGeom>
        </p:spPr>
        <p:txBody>
          <a:bodyPr wrap="none">
            <a:spAutoFit/>
          </a:bodyPr>
          <a:lstStyle/>
          <a:p>
            <a:pPr algn="l"/>
            <a:r>
              <a:rPr lang="en-US" altLang="zh-CN" sz="2400" b="0" i="0" dirty="0">
                <a:solidFill>
                  <a:srgbClr val="333333"/>
                </a:solidFill>
                <a:effectLst/>
                <a:latin typeface="Helvetica Neue"/>
              </a:rPr>
              <a:t>Dynamic Networks</a:t>
            </a:r>
          </a:p>
          <a:p>
            <a:pPr algn="l"/>
            <a:r>
              <a:rPr lang="zh-CN" altLang="en-US" sz="2400" b="0" i="0" dirty="0">
                <a:solidFill>
                  <a:srgbClr val="333333"/>
                </a:solidFill>
                <a:effectLst/>
                <a:latin typeface="Helvetica Neue"/>
              </a:rPr>
              <a:t>动态网络</a:t>
            </a:r>
          </a:p>
        </p:txBody>
      </p:sp>
      <p:sp>
        <p:nvSpPr>
          <p:cNvPr id="12" name="矩形 11"/>
          <p:cNvSpPr/>
          <p:nvPr/>
        </p:nvSpPr>
        <p:spPr>
          <a:xfrm>
            <a:off x="5293093" y="5261246"/>
            <a:ext cx="3215945" cy="830997"/>
          </a:xfrm>
          <a:prstGeom prst="rect">
            <a:avLst/>
          </a:prstGeom>
        </p:spPr>
        <p:txBody>
          <a:bodyPr wrap="none">
            <a:spAutoFit/>
          </a:bodyPr>
          <a:lstStyle/>
          <a:p>
            <a:pPr algn="l"/>
            <a:r>
              <a:rPr lang="en-US" altLang="zh-CN" sz="2400" b="0" i="0" dirty="0">
                <a:solidFill>
                  <a:srgbClr val="333333"/>
                </a:solidFill>
                <a:effectLst/>
                <a:latin typeface="Helvetica Neue"/>
              </a:rPr>
              <a:t>Large-Scale Networks</a:t>
            </a:r>
          </a:p>
          <a:p>
            <a:pPr algn="l"/>
            <a:r>
              <a:rPr lang="zh-CN" altLang="en-US" sz="2400" b="0" i="0" dirty="0">
                <a:solidFill>
                  <a:srgbClr val="333333"/>
                </a:solidFill>
                <a:effectLst/>
                <a:latin typeface="Helvetica Neue"/>
              </a:rPr>
              <a:t>大规模网络</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28615" y="-494665"/>
            <a:ext cx="11134725" cy="7403465"/>
            <a:chOff x="-8549" y="-779"/>
            <a:chExt cx="17535" cy="11659"/>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549" y="-12"/>
              <a:ext cx="16916" cy="88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20817322">
              <a:off x="-1087" y="-779"/>
              <a:ext cx="9394" cy="875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p:cNvSpPr txBox="1"/>
          <p:nvPr/>
        </p:nvSpPr>
        <p:spPr>
          <a:xfrm>
            <a:off x="5968456" y="3620770"/>
            <a:ext cx="5612674" cy="92333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rPr>
              <a:t>概念及发展历程</a:t>
            </a:r>
          </a:p>
        </p:txBody>
      </p:sp>
      <p:sp>
        <p:nvSpPr>
          <p:cNvPr id="5" name="文本框 4"/>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01</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_文本框 3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1"/>
            </p:custDataLst>
          </p:nvPr>
        </p:nvSpPr>
        <p:spPr>
          <a:xfrm>
            <a:off x="9639313" y="922094"/>
            <a:ext cx="2552391" cy="7724140"/>
          </a:xfrm>
          <a:prstGeom prst="rect">
            <a:avLst/>
          </a:prstGeom>
          <a:noFill/>
        </p:spPr>
        <p:txBody>
          <a:bodyPr wrap="square" rtlCol="0">
            <a:spAutoFit/>
          </a:bodyPr>
          <a:lstStyle/>
          <a:p>
            <a:pPr algn="r"/>
            <a:r>
              <a:rPr lang="zh-CN" altLang="en-US" sz="49600" b="1">
                <a:solidFill>
                  <a:schemeClr val="bg1">
                    <a:lumMod val="50000"/>
                    <a:alpha val="9000"/>
                  </a:schemeClr>
                </a:solidFill>
                <a:latin typeface="Futura" panose="020B0602020204020303" charset="0"/>
                <a:ea typeface="Futura" panose="020B0602020204020303" charset="0"/>
                <a:cs typeface="Futura" panose="020B0602020204020303" charset="0"/>
              </a:rPr>
              <a:t> </a:t>
            </a:r>
            <a:endParaRPr lang="en-US" altLang="zh-CN" sz="49600" b="1">
              <a:solidFill>
                <a:schemeClr val="bg1">
                  <a:lumMod val="50000"/>
                  <a:alpha val="9000"/>
                </a:schemeClr>
              </a:solidFill>
              <a:latin typeface="Futura" panose="020B0602020204020303" charset="0"/>
              <a:ea typeface="Futura" panose="020B0602020204020303" charset="0"/>
              <a:cs typeface="Futura" panose="020B0602020204020303" charset="0"/>
            </a:endParaRPr>
          </a:p>
        </p:txBody>
      </p:sp>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2"/>
            </p:custDataLst>
          </p:nvPr>
        </p:nvGrpSpPr>
        <p:grpSpPr>
          <a:xfrm>
            <a:off x="11416817" y="47037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3"/>
            </p:custDataLst>
          </p:nvPr>
        </p:nvSpPr>
        <p:spPr>
          <a:xfrm rot="13500000" flipV="1">
            <a:off x="11372558" y="285452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450860" y="112959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1673860" y="2626995"/>
            <a:ext cx="4321810" cy="1106805"/>
          </a:xfrm>
          <a:prstGeom prst="rect">
            <a:avLst/>
          </a:prstGeom>
          <a:noFill/>
        </p:spPr>
        <p:txBody>
          <a:bodyPr wrap="square" rtlCol="0">
            <a:spAutoFit/>
          </a:bodyPr>
          <a:lstStyle/>
          <a:p>
            <a:pPr algn="l">
              <a:lnSpc>
                <a:spcPct val="110000"/>
              </a:lnSpc>
            </a:pPr>
            <a:r>
              <a:rPr lang="zh-CN" altLang="en-US" sz="6000" b="1">
                <a:solidFill>
                  <a:srgbClr val="064480"/>
                </a:solidFill>
                <a:latin typeface="微软雅黑" panose="020B0503020204020204" charset="-122"/>
                <a:ea typeface="微软雅黑" panose="020B0503020204020204" charset="-122"/>
              </a:rPr>
              <a:t>谢谢观看！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1607185"/>
            <a:ext cx="1420495" cy="56451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8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4"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85"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86"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9"/>
            </p:custDataLst>
          </p:nvPr>
        </p:nvCxnSpPr>
        <p:spPr>
          <a:xfrm>
            <a:off x="10732296" y="640635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95740" y="507555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上善若水 海纳百川</a:t>
            </a:r>
          </a:p>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大道明德 学用济世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93029" y="856131"/>
            <a:ext cx="4210893" cy="1521955"/>
          </a:xfrm>
          <a:prstGeom prst="rect">
            <a:avLst/>
          </a:prstGeom>
          <a:noFill/>
        </p:spPr>
        <p:txBody>
          <a:bodyPr wrap="square" rtlCol="0">
            <a:spAutoFit/>
          </a:bodyPr>
          <a:lstStyle/>
          <a:p>
            <a:pPr lvl="0">
              <a:lnSpc>
                <a:spcPct val="150000"/>
              </a:lnSpc>
              <a:defRPr/>
            </a:pPr>
            <a:endParaRPr lang="en-US" altLang="zh-CN" sz="2000" dirty="0"/>
          </a:p>
          <a:p>
            <a:pPr lvl="0">
              <a:lnSpc>
                <a:spcPct val="150000"/>
              </a:lnSpc>
              <a:defRPr/>
            </a:pPr>
            <a:r>
              <a:rPr lang="zh-CN" altLang="en-US" sz="2400" b="1" dirty="0"/>
              <a:t>基本</a:t>
            </a:r>
            <a:r>
              <a:rPr lang="zh-CN" altLang="zh-CN" sz="2400" b="1" dirty="0"/>
              <a:t>社区</a:t>
            </a:r>
            <a:r>
              <a:rPr lang="zh-CN" altLang="en-US" sz="2400" b="1" dirty="0"/>
              <a:t>：</a:t>
            </a:r>
            <a:r>
              <a:rPr lang="en-US" altLang="zh-CN" sz="2400" b="1" dirty="0"/>
              <a:t>C = {C</a:t>
            </a:r>
            <a:r>
              <a:rPr lang="en-US" altLang="zh-CN" b="1" dirty="0"/>
              <a:t>1</a:t>
            </a:r>
            <a:r>
              <a:rPr lang="en-US" altLang="zh-CN" sz="2400" b="1" dirty="0"/>
              <a:t>,C</a:t>
            </a:r>
            <a:r>
              <a:rPr lang="en-US" altLang="zh-CN" b="1" dirty="0"/>
              <a:t>2</a:t>
            </a:r>
            <a:r>
              <a:rPr lang="en-US" altLang="zh-CN" sz="2400" b="1" dirty="0"/>
              <a:t>,...,C</a:t>
            </a:r>
            <a:r>
              <a:rPr lang="en-US" altLang="zh-CN" b="1" dirty="0"/>
              <a:t>K</a:t>
            </a:r>
            <a:r>
              <a:rPr lang="en-US" altLang="zh-CN" sz="2400" b="1" dirty="0"/>
              <a:t>}</a:t>
            </a:r>
            <a:r>
              <a:rPr lang="zh-CN" altLang="en-US" sz="2400" b="1" dirty="0"/>
              <a:t> </a:t>
            </a:r>
            <a:endParaRPr lang="en-US" altLang="zh-CN" sz="2400" b="1" dirty="0"/>
          </a:p>
          <a:p>
            <a:pPr lvl="0">
              <a:lnSpc>
                <a:spcPct val="150000"/>
              </a:lnSpc>
              <a:defRPr/>
            </a:pPr>
            <a:endParaRPr lang="en-US" altLang="zh-CN" sz="2000" dirty="0"/>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3945795" y="426695"/>
            <a:ext cx="4288353"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网络和社区</a:t>
            </a:r>
            <a:r>
              <a:rPr lang="zh-CN" altLang="en-US" sz="3200" b="1" dirty="0">
                <a:solidFill>
                  <a:srgbClr val="033F7B"/>
                </a:solidFill>
                <a:latin typeface="微软雅黑" panose="020B0503020204020204" charset="-122"/>
                <a:ea typeface="微软雅黑" panose="020B0503020204020204" charset="-122"/>
                <a:sym typeface="+mn-ea"/>
              </a:rPr>
              <a:t>检测</a:t>
            </a: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的概念</a:t>
            </a:r>
          </a:p>
        </p:txBody>
      </p:sp>
      <p:pic>
        <p:nvPicPr>
          <p:cNvPr id="3" name="图片 2"/>
          <p:cNvPicPr>
            <a:picLocks noChangeAspect="1"/>
          </p:cNvPicPr>
          <p:nvPr/>
        </p:nvPicPr>
        <p:blipFill>
          <a:blip r:embed="rId3"/>
          <a:stretch>
            <a:fillRect/>
          </a:stretch>
        </p:blipFill>
        <p:spPr>
          <a:xfrm>
            <a:off x="6525622" y="2290974"/>
            <a:ext cx="3863602" cy="3018630"/>
          </a:xfrm>
          <a:prstGeom prst="rect">
            <a:avLst/>
          </a:prstGeom>
        </p:spPr>
      </p:pic>
      <p:sp>
        <p:nvSpPr>
          <p:cNvPr id="5" name="矩形 4"/>
          <p:cNvSpPr/>
          <p:nvPr/>
        </p:nvSpPr>
        <p:spPr>
          <a:xfrm>
            <a:off x="1778445" y="1291027"/>
            <a:ext cx="2711424" cy="583108"/>
          </a:xfrm>
          <a:prstGeom prst="rect">
            <a:avLst/>
          </a:prstGeom>
        </p:spPr>
        <p:txBody>
          <a:bodyPr wrap="square">
            <a:spAutoFit/>
          </a:bodyPr>
          <a:lstStyle/>
          <a:p>
            <a:pPr lvl="0">
              <a:lnSpc>
                <a:spcPct val="150000"/>
              </a:lnSpc>
              <a:defRPr/>
            </a:pPr>
            <a:r>
              <a:rPr lang="zh-CN" altLang="en-US" sz="2400" b="1" dirty="0">
                <a:sym typeface="思源黑体 CN Light" panose="020B0A00000000000000" pitchFamily="34" charset="-122"/>
              </a:rPr>
              <a:t>基本网络：</a:t>
            </a:r>
            <a:r>
              <a:rPr lang="en-US" altLang="zh-CN" sz="2400" b="1" dirty="0">
                <a:sym typeface="思源黑体 CN Light" panose="020B0A00000000000000" pitchFamily="34" charset="-122"/>
              </a:rPr>
              <a:t>G=(V,E)</a:t>
            </a:r>
          </a:p>
        </p:txBody>
      </p:sp>
      <p:pic>
        <p:nvPicPr>
          <p:cNvPr id="73" name="图片 72"/>
          <p:cNvPicPr>
            <a:picLocks noChangeAspect="1"/>
          </p:cNvPicPr>
          <p:nvPr/>
        </p:nvPicPr>
        <p:blipFill rotWithShape="1">
          <a:blip r:embed="rId4"/>
          <a:srcRect t="10109" r="1818"/>
          <a:stretch>
            <a:fillRect/>
          </a:stretch>
        </p:blipFill>
        <p:spPr>
          <a:xfrm>
            <a:off x="1327423" y="2772754"/>
            <a:ext cx="3949371" cy="240158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7" name="文本框 6"/>
          <p:cNvSpPr txBox="1">
            <a:spLocks noChangeArrowheads="1"/>
          </p:cNvSpPr>
          <p:nvPr/>
        </p:nvSpPr>
        <p:spPr bwMode="auto">
          <a:xfrm>
            <a:off x="4150979" y="426695"/>
            <a:ext cx="3877985"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dirty="0">
                <a:solidFill>
                  <a:srgbClr val="033F7B"/>
                </a:solidFill>
                <a:latin typeface="微软雅黑" panose="020B0503020204020204" charset="-122"/>
                <a:ea typeface="微软雅黑" panose="020B0503020204020204" charset="-122"/>
              </a:rPr>
              <a:t>社区检测的发展历程</a:t>
            </a:r>
            <a:endParaRPr lang="zh-CN" altLang="en-US" sz="3200" b="1" dirty="0">
              <a:solidFill>
                <a:srgbClr val="033F7B"/>
              </a:solidFill>
              <a:latin typeface="微软雅黑" panose="020B0503020204020204" charset="-122"/>
              <a:ea typeface="微软雅黑" panose="020B0503020204020204" charset="-122"/>
              <a:sym typeface="+mn-ea"/>
            </a:endParaRPr>
          </a:p>
          <a:p>
            <a:pPr algn="ctr">
              <a:lnSpc>
                <a:spcPct val="150000"/>
              </a:lnSpc>
            </a:pP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stretch>
            <a:fillRect/>
          </a:stretch>
        </p:blipFill>
        <p:spPr>
          <a:xfrm>
            <a:off x="1128564" y="1437082"/>
            <a:ext cx="9780354" cy="469822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7" name="文本框 6"/>
          <p:cNvSpPr txBox="1">
            <a:spLocks noChangeArrowheads="1"/>
          </p:cNvSpPr>
          <p:nvPr/>
        </p:nvSpPr>
        <p:spPr bwMode="auto">
          <a:xfrm>
            <a:off x="3330236" y="426695"/>
            <a:ext cx="5519460"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zh-CN" sz="3200" b="1" dirty="0">
                <a:solidFill>
                  <a:srgbClr val="033F7B"/>
                </a:solidFill>
                <a:latin typeface="微软雅黑" panose="020B0503020204020204" charset="-122"/>
                <a:ea typeface="微软雅黑" panose="020B0503020204020204" charset="-122"/>
              </a:rPr>
              <a:t>为什么社区检测需要深度学习</a:t>
            </a:r>
            <a:endParaRPr lang="zh-CN" altLang="en-US" sz="3200" b="1" dirty="0">
              <a:solidFill>
                <a:srgbClr val="033F7B"/>
              </a:solidFill>
              <a:latin typeface="微软雅黑" panose="020B0503020204020204" charset="-122"/>
              <a:ea typeface="微软雅黑" panose="020B0503020204020204" charset="-122"/>
              <a:sym typeface="+mn-ea"/>
            </a:endParaRPr>
          </a:p>
          <a:p>
            <a:pPr algn="ctr">
              <a:lnSpc>
                <a:spcPct val="150000"/>
              </a:lnSpc>
            </a:pP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20243" y="4302966"/>
            <a:ext cx="6014147" cy="464871"/>
          </a:xfrm>
          <a:prstGeom prst="rect">
            <a:avLst/>
          </a:prstGeom>
          <a:noFill/>
        </p:spPr>
        <p:txBody>
          <a:bodyPr wrap="square" rtlCol="0">
            <a:spAutoFit/>
          </a:bodyPr>
          <a:lstStyle/>
          <a:p>
            <a:pPr>
              <a:lnSpc>
                <a:spcPct val="150000"/>
              </a:lnSpc>
            </a:pPr>
            <a:r>
              <a:rPr lang="zh-CN" altLang="en-US" dirty="0"/>
              <a:t>    </a:t>
            </a:r>
          </a:p>
        </p:txBody>
      </p:sp>
      <p:pic>
        <p:nvPicPr>
          <p:cNvPr id="21" name="图片 20"/>
          <p:cNvPicPr>
            <a:picLocks noChangeAspect="1"/>
          </p:cNvPicPr>
          <p:nvPr/>
        </p:nvPicPr>
        <p:blipFill>
          <a:blip r:embed="rId4"/>
          <a:stretch>
            <a:fillRect/>
          </a:stretch>
        </p:blipFill>
        <p:spPr>
          <a:xfrm>
            <a:off x="1407338" y="1496237"/>
            <a:ext cx="9545914" cy="4527877"/>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descr="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
          <p:cNvSpPr/>
          <p:nvPr/>
        </p:nvSpPr>
        <p:spPr>
          <a:xfrm>
            <a:off x="530709" y="4521399"/>
            <a:ext cx="4727982" cy="1420495"/>
          </a:xfrm>
          <a:prstGeom prst="rect">
            <a:avLst/>
          </a:prstGeom>
          <a:ln>
            <a:noFill/>
          </a:ln>
        </p:spPr>
        <p:txBody>
          <a:bodyPr wrap="square">
            <a:spAutoFit/>
          </a:bodyPr>
          <a:lstStyle/>
          <a:p>
            <a:pPr algn="just">
              <a:lnSpc>
                <a:spcPct val="160000"/>
              </a:lnSpc>
            </a:pPr>
            <a:r>
              <a:rPr lang="zh-CN" altLang="en-US" dirty="0"/>
              <a:t>（</a:t>
            </a:r>
            <a:r>
              <a:rPr lang="en-US" altLang="zh-CN" dirty="0"/>
              <a:t>1</a:t>
            </a:r>
            <a:r>
              <a:rPr lang="zh-CN" altLang="zh-CN" dirty="0"/>
              <a:t>）学习非线性网络属性；</a:t>
            </a:r>
            <a:endParaRPr lang="en-US" altLang="zh-CN" dirty="0"/>
          </a:p>
          <a:p>
            <a:pPr algn="just">
              <a:lnSpc>
                <a:spcPct val="160000"/>
              </a:lnSpc>
            </a:pPr>
            <a:r>
              <a:rPr lang="zh-CN" altLang="en-US" dirty="0"/>
              <a:t>（</a:t>
            </a:r>
            <a:r>
              <a:rPr lang="en-US" altLang="zh-CN" dirty="0"/>
              <a:t>2</a:t>
            </a:r>
            <a:r>
              <a:rPr lang="zh-CN" altLang="zh-CN" dirty="0"/>
              <a:t>）代表保留复杂网络结构的低维网络嵌入；</a:t>
            </a:r>
            <a:endParaRPr lang="en-US" altLang="zh-CN" dirty="0"/>
          </a:p>
          <a:p>
            <a:pPr algn="just">
              <a:lnSpc>
                <a:spcPct val="160000"/>
              </a:lnSpc>
            </a:pPr>
            <a:r>
              <a:rPr lang="zh-CN" altLang="en-US" dirty="0"/>
              <a:t>（</a:t>
            </a:r>
            <a:r>
              <a:rPr lang="en-US" altLang="zh-CN" dirty="0"/>
              <a:t>3</a:t>
            </a:r>
            <a:r>
              <a:rPr lang="zh-CN" altLang="zh-CN" dirty="0"/>
              <a:t>）更准确地</a:t>
            </a:r>
            <a:r>
              <a:rPr lang="zh-CN" altLang="zh-CN" dirty="0">
                <a:sym typeface="+mn-ea"/>
              </a:rPr>
              <a:t>从一系列信息中</a:t>
            </a:r>
            <a:r>
              <a:rPr lang="zh-CN" altLang="zh-CN" dirty="0"/>
              <a:t>检测社区。</a:t>
            </a:r>
            <a:endParaRPr lang="zh-CN" altLang="en-US" sz="1200" kern="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cs typeface="Arial" panose="020B0604020202020204" pitchFamily="34" charset="0"/>
              <a:sym typeface="+mn-ea"/>
            </a:endParaRPr>
          </a:p>
        </p:txBody>
      </p:sp>
      <p:sp>
        <p:nvSpPr>
          <p:cNvPr id="37" name="矩形 36" descr="e7d195523061f1c09e9d68d7cf438b91ef959ecb14fc25d26BBA7F7DBC18E55DFF4014AF651F0BF2569D4B6C1DA7F1A4683A481403BD872FC687266AD13265C1DE7C373772FD8728ABDD69ADD03BFF5BE2862BC891DBB79E6271C523B50035A2CAFCFDA2729CC2527905CAFBB84E1BD1700ED9E35ACEE7B1711C15BF73E4D2253A451BB0383DCD5B26FC872F4959E462"/>
          <p:cNvSpPr/>
          <p:nvPr/>
        </p:nvSpPr>
        <p:spPr>
          <a:xfrm>
            <a:off x="735782" y="3916821"/>
            <a:ext cx="5972320" cy="461665"/>
          </a:xfrm>
          <a:prstGeom prst="rect">
            <a:avLst/>
          </a:prstGeom>
          <a:ln>
            <a:noFill/>
          </a:ln>
        </p:spPr>
        <p:txBody>
          <a:bodyPr wrap="square">
            <a:spAutoFit/>
          </a:bodyPr>
          <a:lstStyle/>
          <a:p>
            <a:pPr lvl="0" algn="l"/>
            <a:r>
              <a:rPr lang="zh-CN" altLang="en-US" sz="2400" b="1" dirty="0">
                <a:sym typeface="+mn-ea"/>
              </a:rPr>
              <a:t>深度学习的三大优势</a:t>
            </a: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7" name="文本框 6"/>
          <p:cNvSpPr txBox="1">
            <a:spLocks noChangeArrowheads="1"/>
          </p:cNvSpPr>
          <p:nvPr/>
        </p:nvSpPr>
        <p:spPr bwMode="auto">
          <a:xfrm>
            <a:off x="3330236" y="426695"/>
            <a:ext cx="5519460"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zh-CN" sz="3200" b="1" dirty="0">
                <a:solidFill>
                  <a:srgbClr val="033F7B"/>
                </a:solidFill>
                <a:latin typeface="微软雅黑" panose="020B0503020204020204" charset="-122"/>
                <a:ea typeface="微软雅黑" panose="020B0503020204020204" charset="-122"/>
              </a:rPr>
              <a:t>为什么社区检测需要深度学习</a:t>
            </a:r>
            <a:endParaRPr lang="zh-CN" altLang="en-US" sz="3200" b="1" dirty="0">
              <a:solidFill>
                <a:srgbClr val="033F7B"/>
              </a:solidFill>
              <a:latin typeface="微软雅黑" panose="020B0503020204020204" charset="-122"/>
              <a:ea typeface="微软雅黑" panose="020B0503020204020204" charset="-122"/>
              <a:sym typeface="+mn-ea"/>
            </a:endParaRPr>
          </a:p>
          <a:p>
            <a:pPr algn="ctr">
              <a:lnSpc>
                <a:spcPct val="150000"/>
              </a:lnSpc>
            </a:pP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30709" y="2172228"/>
            <a:ext cx="4548873" cy="1291379"/>
          </a:xfrm>
          <a:prstGeom prst="rect">
            <a:avLst/>
          </a:prstGeom>
          <a:noFill/>
        </p:spPr>
        <p:txBody>
          <a:bodyPr wrap="square" rtlCol="0">
            <a:spAutoFit/>
          </a:bodyPr>
          <a:lstStyle/>
          <a:p>
            <a:pPr>
              <a:lnSpc>
                <a:spcPct val="150000"/>
              </a:lnSpc>
            </a:pPr>
            <a:r>
              <a:rPr lang="zh-CN" altLang="en-US" dirty="0"/>
              <a:t>（</a:t>
            </a:r>
            <a:r>
              <a:rPr lang="en-US" altLang="zh-CN" dirty="0"/>
              <a:t>1</a:t>
            </a:r>
            <a:r>
              <a:rPr lang="zh-CN" altLang="en-US" dirty="0"/>
              <a:t>）难以处理</a:t>
            </a:r>
            <a:r>
              <a:rPr lang="zh-CN" altLang="zh-CN" dirty="0"/>
              <a:t>非线性信息</a:t>
            </a:r>
            <a:r>
              <a:rPr lang="zh-CN" altLang="en-US" dirty="0"/>
              <a:t>、</a:t>
            </a:r>
            <a:r>
              <a:rPr lang="zh-CN" altLang="zh-CN" dirty="0"/>
              <a:t>复杂的拓扑和</a:t>
            </a:r>
            <a:r>
              <a:rPr lang="en-US" altLang="zh-CN" dirty="0"/>
              <a:t>    </a:t>
            </a:r>
            <a:r>
              <a:rPr lang="zh-CN" altLang="zh-CN" dirty="0"/>
              <a:t>高维特征</a:t>
            </a:r>
            <a:r>
              <a:rPr lang="zh-CN" altLang="en-US" dirty="0"/>
              <a:t>模型。</a:t>
            </a:r>
            <a:endParaRPr lang="en-US" altLang="zh-CN" dirty="0"/>
          </a:p>
          <a:p>
            <a:pPr>
              <a:lnSpc>
                <a:spcPct val="150000"/>
              </a:lnSpc>
            </a:pPr>
            <a:r>
              <a:rPr lang="zh-CN" altLang="en-US" dirty="0"/>
              <a:t>（</a:t>
            </a:r>
            <a:r>
              <a:rPr lang="en-US" altLang="zh-CN" dirty="0"/>
              <a:t>2</a:t>
            </a:r>
            <a:r>
              <a:rPr lang="zh-CN" altLang="en-US" dirty="0"/>
              <a:t>）计算成本高。</a:t>
            </a:r>
          </a:p>
        </p:txBody>
      </p:sp>
      <p:sp>
        <p:nvSpPr>
          <p:cNvPr id="73" name="矩形 72" descr="e7d195523061f1c09e9d68d7cf438b91ef959ecb14fc25d26BBA7F7DBC18E55DFF4014AF651F0BF2569D4B6C1DA7F1A4683A481403BD872FC687266AD13265C1DE7C373772FD8728ABDD69ADD03BFF5BE2862BC891DBB79E6271C523B50035A2CAFCFDA2729CC2527905CAFBB84E1BD1700ED9E35ACEE7B1711C15BF73E4D2253A451BB0383DCD5B26FC872F4959E462"/>
          <p:cNvSpPr/>
          <p:nvPr/>
        </p:nvSpPr>
        <p:spPr>
          <a:xfrm>
            <a:off x="687548" y="1412166"/>
            <a:ext cx="4638269" cy="461665"/>
          </a:xfrm>
          <a:prstGeom prst="rect">
            <a:avLst/>
          </a:prstGeom>
          <a:ln>
            <a:noFill/>
          </a:ln>
        </p:spPr>
        <p:txBody>
          <a:bodyPr wrap="square">
            <a:spAutoFit/>
          </a:bodyPr>
          <a:lstStyle/>
          <a:p>
            <a:pPr lvl="0" algn="l"/>
            <a:r>
              <a:rPr lang="zh-CN" altLang="en-US" sz="2400" b="1" dirty="0">
                <a:sym typeface="+mn-ea"/>
              </a:rPr>
              <a:t>传统技术的劣势</a:t>
            </a:r>
          </a:p>
        </p:txBody>
      </p:sp>
      <p:pic>
        <p:nvPicPr>
          <p:cNvPr id="75" name="图片 74"/>
          <p:cNvPicPr>
            <a:picLocks noChangeAspect="1"/>
          </p:cNvPicPr>
          <p:nvPr/>
        </p:nvPicPr>
        <p:blipFill>
          <a:blip r:embed="rId4"/>
          <a:stretch>
            <a:fillRect/>
          </a:stretch>
        </p:blipFill>
        <p:spPr>
          <a:xfrm>
            <a:off x="5885723" y="1368344"/>
            <a:ext cx="5446020" cy="470327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4070350"/>
            <a:ext cx="12191365" cy="278765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34985" y="3162300"/>
            <a:ext cx="3721100"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2740" y="3162300"/>
            <a:ext cx="372427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24655" y="3162300"/>
            <a:ext cx="3730625" cy="276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408708" y="5095324"/>
            <a:ext cx="3152063" cy="420370"/>
          </a:xfrm>
          <a:prstGeom prst="rect">
            <a:avLst/>
          </a:prstGeom>
        </p:spPr>
        <p:txBody>
          <a:bodyPr wrap="square">
            <a:spAutoFit/>
          </a:bodyPr>
          <a:lstStyle/>
          <a:p>
            <a:pPr lvl="0" algn="ctr"/>
            <a:r>
              <a:rPr lang="zh-CN" altLang="en-US" sz="2135" dirty="0">
                <a:solidFill>
                  <a:srgbClr val="0D1B24"/>
                </a:solidFill>
                <a:latin typeface="微软雅黑" panose="020B0503020204020204" charset="-122"/>
                <a:ea typeface="微软雅黑" panose="020B0503020204020204" charset="-122"/>
              </a:rPr>
              <a:t>肿瘤的演变</a:t>
            </a:r>
          </a:p>
        </p:txBody>
      </p:sp>
      <p:sp>
        <p:nvSpPr>
          <p:cNvPr id="4" name="矩形 3"/>
          <p:cNvSpPr/>
          <p:nvPr/>
        </p:nvSpPr>
        <p:spPr>
          <a:xfrm>
            <a:off x="4223385" y="3162300"/>
            <a:ext cx="373062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12665" y="5102420"/>
            <a:ext cx="3152063" cy="420370"/>
          </a:xfrm>
          <a:prstGeom prst="rect">
            <a:avLst/>
          </a:prstGeom>
        </p:spPr>
        <p:txBody>
          <a:bodyPr wrap="square">
            <a:spAutoFit/>
          </a:bodyPr>
          <a:lstStyle/>
          <a:p>
            <a:pPr lvl="0" algn="ctr"/>
            <a:r>
              <a:rPr lang="zh-CN" altLang="en-US" sz="2135" dirty="0">
                <a:solidFill>
                  <a:srgbClr val="0D1B24"/>
                </a:solidFill>
                <a:latin typeface="微软雅黑" panose="020B0503020204020204" charset="-122"/>
                <a:ea typeface="微软雅黑" panose="020B0503020204020204" charset="-122"/>
              </a:rPr>
              <a:t>病毒的爆发</a:t>
            </a: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71417" y="4959490"/>
            <a:ext cx="3152063" cy="420370"/>
          </a:xfrm>
          <a:prstGeom prst="rect">
            <a:avLst/>
          </a:prstGeom>
        </p:spPr>
        <p:txBody>
          <a:bodyPr wrap="square">
            <a:spAutoFit/>
          </a:bodyPr>
          <a:lstStyle/>
          <a:p>
            <a:pPr lvl="0" algn="ctr"/>
            <a:r>
              <a:rPr lang="zh-CN" altLang="en-US" sz="2135" dirty="0">
                <a:solidFill>
                  <a:srgbClr val="0D1B24"/>
                </a:solidFill>
                <a:latin typeface="微软雅黑" panose="020B0503020204020204" charset="-122"/>
                <a:ea typeface="微软雅黑" panose="020B0503020204020204" charset="-122"/>
              </a:rPr>
              <a:t>谣言的传播</a:t>
            </a:r>
            <a:endParaRPr lang="en-US" altLang="zh-CN" sz="2135" dirty="0">
              <a:solidFill>
                <a:srgbClr val="0D1B24"/>
              </a:solidFill>
              <a:latin typeface="微软雅黑" panose="020B0503020204020204" charset="-122"/>
              <a:ea typeface="微软雅黑" panose="020B0503020204020204"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37211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5" name="文本框 6"/>
          <p:cNvSpPr txBox="1">
            <a:spLocks noChangeArrowheads="1"/>
          </p:cNvSpPr>
          <p:nvPr/>
        </p:nvSpPr>
        <p:spPr bwMode="auto">
          <a:xfrm>
            <a:off x="4137644" y="426695"/>
            <a:ext cx="3904659"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rPr>
              <a:t>社区检测</a:t>
            </a:r>
            <a:r>
              <a:rPr lang="zh-CN" altLang="en-US" sz="3200" b="1" dirty="0">
                <a:solidFill>
                  <a:srgbClr val="033F7B"/>
                </a:solidFill>
                <a:latin typeface="微软雅黑" panose="020B0503020204020204" charset="-122"/>
                <a:ea typeface="微软雅黑" panose="020B0503020204020204" charset="-122"/>
                <a:sym typeface="+mn-ea"/>
              </a:rPr>
              <a:t>的应用案例</a:t>
            </a:r>
            <a:endParaRPr lang="zh-CN" altLang="en-US" sz="3200" b="1" noProof="0" dirty="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0" name="直接连接符 9"/>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4"/>
          </p:nvPr>
        </p:nvSpPr>
        <p:spPr/>
      </p:sp>
      <p:pic>
        <p:nvPicPr>
          <p:cNvPr id="1026" name="Picture 2" descr="查看源图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205" y="1688325"/>
            <a:ext cx="3754810" cy="25020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385" y="1662042"/>
            <a:ext cx="3724275" cy="2590800"/>
          </a:xfrm>
          <a:prstGeom prst="rect">
            <a:avLst/>
          </a:prstGeom>
          <a:noFill/>
          <a:extLst>
            <a:ext uri="{909E8E84-426E-40DD-AFC4-6F175D3DCCD1}">
              <a14:hiddenFill xmlns:a14="http://schemas.microsoft.com/office/drawing/2010/main">
                <a:solidFill>
                  <a:srgbClr val="FFFFFF"/>
                </a:solidFill>
              </a14:hiddenFill>
            </a:ext>
          </a:extLst>
        </p:spPr>
      </p:pic>
      <p:sp>
        <p:nvSpPr>
          <p:cNvPr id="19" name="图片占位符 18"/>
          <p:cNvSpPr>
            <a:spLocks noGrp="1"/>
          </p:cNvSpPr>
          <p:nvPr>
            <p:ph type="pic" sz="quarter" idx="16"/>
          </p:nvPr>
        </p:nvSpPr>
        <p:spPr/>
      </p:sp>
      <p:pic>
        <p:nvPicPr>
          <p:cNvPr id="20" name="图片 19"/>
          <p:cNvPicPr>
            <a:picLocks noChangeAspect="1"/>
          </p:cNvPicPr>
          <p:nvPr/>
        </p:nvPicPr>
        <p:blipFill>
          <a:blip r:embed="rId6"/>
          <a:stretch>
            <a:fillRect/>
          </a:stretch>
        </p:blipFill>
        <p:spPr>
          <a:xfrm>
            <a:off x="8142136" y="1647370"/>
            <a:ext cx="3713949" cy="2583957"/>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srcRect/>
            <a:stretch>
              <a:fillRect l="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6661785" y="3607435"/>
            <a:ext cx="5278755"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rPr>
              <a:t>算法演示与研究</a:t>
            </a: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02</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任意多边形 3"/>
          <p:cNvSpPr/>
          <p:nvPr/>
        </p:nvSpPr>
        <p:spPr>
          <a:xfrm rot="20817322">
            <a:off x="-686435" y="-502920"/>
            <a:ext cx="6030595" cy="56051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368544bc-2bf1-480a-8f9e-074c980648e1"/>
  <p:tag name="COMMONDATA" val="eyJoZGlkIjoiYzA3ODk1ODg1NjliNjNiYzNmYzQyMTVlYmUyYjI4MTcifQ=="/>
</p:tagLst>
</file>

<file path=ppt/tags/tag1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4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05pj31k">
      <a:majorFont>
        <a:latin typeface="Segoe UI"/>
        <a:ea typeface="思源黑体 CN"/>
        <a:cs typeface=""/>
      </a:majorFont>
      <a:minorFont>
        <a:latin typeface="Segoe U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1531</Words>
  <Application>Microsoft Office PowerPoint</Application>
  <PresentationFormat>宽屏</PresentationFormat>
  <Paragraphs>187</Paragraphs>
  <Slides>30</Slides>
  <Notes>11</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30</vt:i4>
      </vt:variant>
    </vt:vector>
  </HeadingPairs>
  <TitlesOfParts>
    <vt:vector size="49" baseType="lpstr">
      <vt:lpstr>Futura</vt:lpstr>
      <vt:lpstr>Helvetica Neue</vt:lpstr>
      <vt:lpstr>Microsoft YaHei Bold</vt:lpstr>
      <vt:lpstr>Microsoft YaHei Regular</vt:lpstr>
      <vt:lpstr>宋体</vt:lpstr>
      <vt:lpstr>微软雅黑</vt:lpstr>
      <vt:lpstr>微软雅黑 Light</vt:lpstr>
      <vt:lpstr>Arial</vt:lpstr>
      <vt:lpstr>Calibri</vt:lpstr>
      <vt:lpstr>Calibri Light</vt:lpstr>
      <vt:lpstr>Helvetica</vt:lpstr>
      <vt:lpstr>Josefin Sans</vt:lpstr>
      <vt:lpstr>Montserrat</vt:lpstr>
      <vt:lpstr>Segoe UI</vt:lpstr>
      <vt:lpstr>Times New Roman</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曹 奎</cp:lastModifiedBy>
  <cp:revision>59</cp:revision>
  <dcterms:created xsi:type="dcterms:W3CDTF">2022-01-27T08:32:00Z</dcterms:created>
  <dcterms:modified xsi:type="dcterms:W3CDTF">2022-11-07T06:34:11Z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E878B2F007C645EF9CDC1A37A4C4BE7B</vt:lpwstr>
  </property>
</Properties>
</file>